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29"/>
  </p:notesMasterIdLst>
  <p:sldIdLst>
    <p:sldId id="258" r:id="rId3"/>
    <p:sldId id="257" r:id="rId4"/>
    <p:sldId id="259" r:id="rId5"/>
    <p:sldId id="262" r:id="rId6"/>
    <p:sldId id="260" r:id="rId7"/>
    <p:sldId id="265" r:id="rId8"/>
    <p:sldId id="266" r:id="rId9"/>
    <p:sldId id="274" r:id="rId10"/>
    <p:sldId id="280" r:id="rId11"/>
    <p:sldId id="264" r:id="rId12"/>
    <p:sldId id="267" r:id="rId13"/>
    <p:sldId id="276" r:id="rId14"/>
    <p:sldId id="277" r:id="rId15"/>
    <p:sldId id="268" r:id="rId16"/>
    <p:sldId id="269" r:id="rId17"/>
    <p:sldId id="271" r:id="rId18"/>
    <p:sldId id="275" r:id="rId19"/>
    <p:sldId id="278" r:id="rId20"/>
    <p:sldId id="279" r:id="rId21"/>
    <p:sldId id="281" r:id="rId22"/>
    <p:sldId id="282" r:id="rId23"/>
    <p:sldId id="283" r:id="rId24"/>
    <p:sldId id="285" r:id="rId25"/>
    <p:sldId id="272" r:id="rId26"/>
    <p:sldId id="284" r:id="rId27"/>
    <p:sldId id="273" r:id="rId28"/>
  </p:sldIdLst>
  <p:sldSz cx="9144000" cy="6858000" type="screen4x3"/>
  <p:notesSz cx="7296150" cy="10409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8000"/>
    <a:srgbClr val="66FF33"/>
    <a:srgbClr val="660066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5" autoAdjust="0"/>
    <p:restoredTop sz="94660"/>
  </p:normalViewPr>
  <p:slideViewPr>
    <p:cSldViewPr showGuides="1">
      <p:cViewPr varScale="1">
        <p:scale>
          <a:sx n="71" d="100"/>
          <a:sy n="71" d="100"/>
        </p:scale>
        <p:origin x="1116" y="54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1665" cy="522270"/>
          </a:xfrm>
          <a:prstGeom prst="rect">
            <a:avLst/>
          </a:prstGeom>
        </p:spPr>
        <p:txBody>
          <a:bodyPr vert="horz" lIns="101166" tIns="50583" rIns="101166" bIns="5058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32797" y="0"/>
            <a:ext cx="3161665" cy="522270"/>
          </a:xfrm>
          <a:prstGeom prst="rect">
            <a:avLst/>
          </a:prstGeom>
        </p:spPr>
        <p:txBody>
          <a:bodyPr vert="horz" lIns="101166" tIns="50583" rIns="101166" bIns="50583" rtlCol="0"/>
          <a:lstStyle>
            <a:lvl1pPr algn="r">
              <a:defRPr sz="1300"/>
            </a:lvl1pPr>
          </a:lstStyle>
          <a:p>
            <a:fld id="{2FB93A87-2DC1-4F2A-A4C1-9C81BB5C8C50}" type="datetimeFigureOut">
              <a:rPr kumimoji="1" lang="ja-JP" altLang="en-US" smtClean="0"/>
              <a:t>2017/9/3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06513" y="1301750"/>
            <a:ext cx="4683125" cy="3513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166" tIns="50583" rIns="101166" bIns="5058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29616" y="5009446"/>
            <a:ext cx="5836920" cy="4098638"/>
          </a:xfrm>
          <a:prstGeom prst="rect">
            <a:avLst/>
          </a:prstGeom>
        </p:spPr>
        <p:txBody>
          <a:bodyPr vert="horz" lIns="101166" tIns="50583" rIns="101166" bIns="50583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886971"/>
            <a:ext cx="3161665" cy="522269"/>
          </a:xfrm>
          <a:prstGeom prst="rect">
            <a:avLst/>
          </a:prstGeom>
        </p:spPr>
        <p:txBody>
          <a:bodyPr vert="horz" lIns="101166" tIns="50583" rIns="101166" bIns="5058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32797" y="9886971"/>
            <a:ext cx="3161665" cy="522269"/>
          </a:xfrm>
          <a:prstGeom prst="rect">
            <a:avLst/>
          </a:prstGeom>
        </p:spPr>
        <p:txBody>
          <a:bodyPr vert="horz" lIns="101166" tIns="50583" rIns="101166" bIns="50583" rtlCol="0" anchor="b"/>
          <a:lstStyle>
            <a:lvl1pPr algn="r">
              <a:defRPr sz="1300"/>
            </a:lvl1pPr>
          </a:lstStyle>
          <a:p>
            <a:fld id="{0E46F796-1D66-45D7-A1CD-D9CFA16735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93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6F796-1D66-45D7-A1CD-D9CFA167351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7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BBFF7565-87A8-4365-801D-9767584D0822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4007-56CF-4919-A41A-54E73D1D72BF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E6665-6883-45F7-A597-4C8B7CCC1940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446F-1644-4A69-ACD4-A7657BE5B82E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2F6F-7537-4BCF-9E43-AA714868619A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81C8-F9BD-4837-AA9F-5B69001AC715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C25F-39CA-42D7-9C8E-6EAB5A0F0EB2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C1D9-6F1E-4EDB-9D80-3E212C04F44F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B0FF-5F63-465A-B1EC-6796CB305314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3400-1858-4E43-BB45-6E014B6AA620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CCD-CFB1-431C-BC06-E5BBAF11AE02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D12A6973-540D-461E-BD14-3D0259BC93FB}" type="datetime1">
              <a:rPr lang="en-US" altLang="ja-JP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40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Meiryo UI" pitchFamily="34" charset="-128"/>
          <a:ea typeface="Meiryo UI" pitchFamily="34" charset="-128"/>
          <a:cs typeface="Meiryo UI" pitchFamily="34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8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png"/><Relationship Id="rId4" Type="http://schemas.openxmlformats.org/officeDocument/2006/relationships/image" Target="../media/image34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tmp"/><Relationship Id="rId4" Type="http://schemas.openxmlformats.org/officeDocument/2006/relationships/image" Target="../media/image48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10" Type="http://schemas.openxmlformats.org/officeDocument/2006/relationships/image" Target="../media/image16.jpeg"/><Relationship Id="rId4" Type="http://schemas.openxmlformats.org/officeDocument/2006/relationships/image" Target="../media/image10.gif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0983" y="332656"/>
            <a:ext cx="8686800" cy="1470025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2012-2016 </a:t>
            </a:r>
            <a:r>
              <a:rPr lang="en-US" altLang="ja-JP" sz="2400" dirty="0"/>
              <a:t>VERSTA's </a:t>
            </a:r>
            <a:r>
              <a:rPr lang="en-US" altLang="ja-JP" sz="2400" dirty="0" err="1"/>
              <a:t>Jussara</a:t>
            </a:r>
            <a:r>
              <a:rPr lang="en-US" altLang="ja-JP" sz="2400" dirty="0"/>
              <a:t>-Palm AF Project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and 2017 </a:t>
            </a:r>
            <a:r>
              <a:rPr lang="en-US" altLang="ja-JP" sz="2400" dirty="0"/>
              <a:t>Project Plan </a:t>
            </a:r>
            <a:br>
              <a:rPr lang="en-US" altLang="ja-JP" sz="2400" dirty="0"/>
            </a:br>
            <a:r>
              <a:rPr lang="en-US" altLang="ja-JP" sz="2400" dirty="0"/>
              <a:t>by Japan Fund for Global </a:t>
            </a:r>
            <a:r>
              <a:rPr lang="en-US" altLang="ja-JP" sz="2400" dirty="0" smtClean="0"/>
              <a:t>Environment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1600" dirty="0" smtClean="0"/>
              <a:t>Ver.1.0</a:t>
            </a:r>
            <a:endParaRPr kumimoji="1" lang="ja-JP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2" y="5877272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41" y="609329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/>
        </p:nvSpPr>
        <p:spPr>
          <a:xfrm>
            <a:off x="3491880" y="2928043"/>
            <a:ext cx="4876800" cy="392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ja-JP" sz="2000" dirty="0" smtClean="0"/>
          </a:p>
          <a:p>
            <a:pPr algn="ctr"/>
            <a:r>
              <a:rPr lang="en-US" altLang="ja-JP" sz="2000" dirty="0" smtClean="0"/>
              <a:t>Date:Sep.13.2017</a:t>
            </a:r>
          </a:p>
          <a:p>
            <a:r>
              <a:rPr lang="en-US" altLang="ja-JP" sz="2000" dirty="0"/>
              <a:t>Place: </a:t>
            </a:r>
            <a:r>
              <a:rPr lang="en-US" altLang="ja-JP" sz="2000" dirty="0" err="1" smtClean="0"/>
              <a:t>Sete</a:t>
            </a:r>
            <a:r>
              <a:rPr lang="en-US" altLang="ja-JP" sz="2000" dirty="0" smtClean="0"/>
              <a:t> </a:t>
            </a:r>
            <a:r>
              <a:rPr lang="en-US" altLang="ja-JP" sz="2000" dirty="0" err="1"/>
              <a:t>Barras</a:t>
            </a:r>
            <a:r>
              <a:rPr lang="en-US" altLang="ja-JP" sz="2000" dirty="0"/>
              <a:t> city</a:t>
            </a:r>
          </a:p>
          <a:p>
            <a:pPr algn="ctr"/>
            <a:endParaRPr lang="en-US" altLang="ja-JP" sz="2000" dirty="0"/>
          </a:p>
          <a:p>
            <a:pPr algn="ctr"/>
            <a:r>
              <a:rPr lang="en-US" altLang="ja-JP" sz="2000" dirty="0"/>
              <a:t>Managing </a:t>
            </a:r>
            <a:r>
              <a:rPr lang="en-US" altLang="ja-JP" sz="2000" dirty="0" err="1" smtClean="0"/>
              <a:t>Director,the</a:t>
            </a:r>
            <a:r>
              <a:rPr lang="en-US" altLang="ja-JP" sz="2000" dirty="0" smtClean="0"/>
              <a:t> NPO </a:t>
            </a:r>
            <a:r>
              <a:rPr lang="en-US" altLang="ja-JP" sz="2000" dirty="0"/>
              <a:t>VERSTA</a:t>
            </a:r>
          </a:p>
          <a:p>
            <a:pPr algn="ctr"/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Ph.D. </a:t>
            </a:r>
            <a:r>
              <a:rPr lang="en-US" altLang="ja-JP"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Yosikazu</a:t>
            </a:r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Onose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en-US" altLang="ja-JP" sz="2000" dirty="0"/>
              <a:t>Mail : yoshi-o@tkg.att.ne.jp</a:t>
            </a:r>
          </a:p>
          <a:p>
            <a:pPr algn="ctr"/>
            <a:r>
              <a:rPr lang="en-US" altLang="ja-JP" sz="2000" dirty="0"/>
              <a:t>Web : http://www.versta.org/</a:t>
            </a:r>
          </a:p>
          <a:p>
            <a:pPr algn="ctr"/>
            <a:endParaRPr lang="en-US" altLang="ja-JP" sz="2000" dirty="0"/>
          </a:p>
          <a:p>
            <a:pPr algn="ctr"/>
            <a:endParaRPr lang="en-US" altLang="ja-JP" sz="2000" dirty="0"/>
          </a:p>
          <a:p>
            <a:pPr algn="ctr"/>
            <a:endParaRPr lang="en-US" altLang="ja-JP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7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922086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4.2012-2013 The NPO </a:t>
            </a:r>
            <a:r>
              <a:rPr lang="en-US" altLang="ja-JP" sz="2800" dirty="0"/>
              <a:t>VERSTA’s activities</a:t>
            </a:r>
            <a:br>
              <a:rPr lang="en-US" altLang="ja-JP" sz="2800" dirty="0"/>
            </a:br>
            <a:endParaRPr kumimoji="1"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295400" y="1772816"/>
            <a:ext cx="7620000" cy="4968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4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403648" y="1820585"/>
            <a:ext cx="7620000" cy="4968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/>
              <a:t>2012 our activity </a:t>
            </a:r>
            <a:r>
              <a:rPr lang="en-US" altLang="ja-JP" sz="2400" dirty="0" smtClean="0"/>
              <a:t>: Our </a:t>
            </a:r>
            <a:r>
              <a:rPr lang="en-US" altLang="ja-JP" sz="2400" dirty="0"/>
              <a:t>project was carried out </a:t>
            </a:r>
            <a:r>
              <a:rPr lang="en-US" altLang="ja-JP" sz="2400" b="1" dirty="0">
                <a:solidFill>
                  <a:srgbClr val="008000"/>
                </a:solidFill>
              </a:rPr>
              <a:t>AF promotion project</a:t>
            </a:r>
            <a:r>
              <a:rPr lang="en-US" altLang="ja-JP" sz="2400" dirty="0">
                <a:solidFill>
                  <a:srgbClr val="008000"/>
                </a:solidFill>
              </a:rPr>
              <a:t> </a:t>
            </a:r>
            <a:r>
              <a:rPr lang="en-US" altLang="ja-JP" sz="2400" dirty="0" smtClean="0"/>
              <a:t>by </a:t>
            </a:r>
            <a:r>
              <a:rPr lang="en-US" altLang="ja-JP" sz="2400" dirty="0"/>
              <a:t>2012 Japan Fund for Global </a:t>
            </a:r>
            <a:r>
              <a:rPr lang="en-US" altLang="ja-JP" sz="2400" dirty="0" smtClean="0"/>
              <a:t>Environment(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\1,600,000</a:t>
            </a:r>
            <a:r>
              <a:rPr lang="en-US" altLang="ja-JP" sz="2400" dirty="0" smtClean="0"/>
              <a:t>).</a:t>
            </a:r>
            <a:endParaRPr lang="ja-JP" altLang="ja-JP" sz="2400" dirty="0"/>
          </a:p>
          <a:p>
            <a:r>
              <a:rPr lang="en-US" altLang="ja-JP" sz="2400" b="1" dirty="0" smtClean="0"/>
              <a:t>2012 our </a:t>
            </a:r>
            <a:r>
              <a:rPr lang="en-US" altLang="ja-JP" sz="2400" b="1" dirty="0"/>
              <a:t>actual results </a:t>
            </a:r>
            <a:r>
              <a:rPr lang="en-US" altLang="ja-JP" sz="2400" b="1" dirty="0" smtClean="0"/>
              <a:t>: </a:t>
            </a:r>
            <a:r>
              <a:rPr lang="en-US" altLang="ja-JP" sz="2400" dirty="0" smtClean="0"/>
              <a:t>By </a:t>
            </a:r>
            <a:r>
              <a:rPr lang="en-US" altLang="ja-JP" sz="2400" dirty="0"/>
              <a:t>the </a:t>
            </a:r>
            <a:r>
              <a:rPr lang="en-US" altLang="ja-JP" sz="2400" dirty="0" err="1"/>
              <a:t>Jussara</a:t>
            </a:r>
            <a:r>
              <a:rPr lang="en-US" altLang="ja-JP" sz="2400" dirty="0"/>
              <a:t>-Palm AF promotion PJ meeting and </a:t>
            </a:r>
            <a:r>
              <a:rPr lang="en-US" altLang="ja-JP" sz="2400" dirty="0" smtClean="0"/>
              <a:t>pilot project </a:t>
            </a:r>
            <a:r>
              <a:rPr lang="en-US" altLang="ja-JP" sz="2400" dirty="0"/>
              <a:t>act in </a:t>
            </a:r>
            <a:r>
              <a:rPr lang="en-US" altLang="ja-JP" sz="2400" dirty="0">
                <a:solidFill>
                  <a:srgbClr val="008000"/>
                </a:solidFill>
              </a:rPr>
              <a:t>Rio </a:t>
            </a:r>
            <a:r>
              <a:rPr lang="en-US" altLang="ja-JP" sz="2400" dirty="0" err="1">
                <a:solidFill>
                  <a:srgbClr val="008000"/>
                </a:solidFill>
              </a:rPr>
              <a:t>Preto</a:t>
            </a:r>
            <a:r>
              <a:rPr lang="en-US" altLang="ja-JP" sz="2400" dirty="0">
                <a:solidFill>
                  <a:srgbClr val="008000"/>
                </a:solidFill>
              </a:rPr>
              <a:t> village</a:t>
            </a:r>
            <a:r>
              <a:rPr lang="en-US" altLang="ja-JP" sz="2400" dirty="0"/>
              <a:t>, </a:t>
            </a:r>
            <a:r>
              <a:rPr lang="en-US" altLang="ja-JP" sz="2400" dirty="0" err="1" smtClean="0"/>
              <a:t>Sete</a:t>
            </a:r>
            <a:r>
              <a:rPr lang="en-US" altLang="ja-JP" sz="2400" dirty="0" smtClean="0"/>
              <a:t> </a:t>
            </a:r>
            <a:r>
              <a:rPr lang="en-US" altLang="ja-JP" sz="2400" dirty="0" err="1"/>
              <a:t>Barras</a:t>
            </a:r>
            <a:r>
              <a:rPr lang="en-US" altLang="ja-JP" sz="2400" dirty="0"/>
              <a:t> city, Sao Paulo state, the following subjects became apparent.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    1</a:t>
            </a:r>
            <a:r>
              <a:rPr lang="en-US" altLang="ja-JP" sz="2400" dirty="0"/>
              <a:t>) The need for </a:t>
            </a:r>
            <a:r>
              <a:rPr lang="en-US" altLang="ja-JP" sz="2400" b="1" dirty="0">
                <a:solidFill>
                  <a:srgbClr val="C00000"/>
                </a:solidFill>
              </a:rPr>
              <a:t>soil improvement </a:t>
            </a:r>
            <a:r>
              <a:rPr lang="en-US" altLang="ja-JP" sz="2400" dirty="0"/>
              <a:t>by appropriate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fertilization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2</a:t>
            </a:r>
            <a:r>
              <a:rPr lang="en-US" altLang="ja-JP" sz="2400" dirty="0"/>
              <a:t>) Possibility of </a:t>
            </a:r>
            <a:r>
              <a:rPr lang="en-US" altLang="ja-JP" sz="2400" b="1" dirty="0">
                <a:solidFill>
                  <a:srgbClr val="C00000"/>
                </a:solidFill>
              </a:rPr>
              <a:t>organically grown coffee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mixed planting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by </a:t>
            </a:r>
            <a:r>
              <a:rPr lang="en-US" altLang="ja-JP" sz="2400" dirty="0" err="1"/>
              <a:t>Jussara</a:t>
            </a:r>
            <a:r>
              <a:rPr lang="en-US" altLang="ja-JP" sz="2400" dirty="0"/>
              <a:t>-Palm AF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3</a:t>
            </a:r>
            <a:r>
              <a:rPr lang="en-US" altLang="ja-JP" sz="2400" dirty="0"/>
              <a:t>) Development of </a:t>
            </a:r>
            <a:r>
              <a:rPr lang="en-US" altLang="ja-JP" sz="2400" b="1" dirty="0" err="1">
                <a:solidFill>
                  <a:srgbClr val="008000"/>
                </a:solidFill>
              </a:rPr>
              <a:t>Jussara</a:t>
            </a:r>
            <a:r>
              <a:rPr lang="en-US" altLang="ja-JP" sz="2400" b="1" dirty="0">
                <a:solidFill>
                  <a:srgbClr val="008000"/>
                </a:solidFill>
              </a:rPr>
              <a:t>-Palm fruit pulp processing </a:t>
            </a:r>
            <a:endParaRPr lang="en-US" altLang="ja-JP" sz="24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008000"/>
                </a:solidFill>
              </a:rPr>
              <a:t> 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      technology</a:t>
            </a:r>
            <a:endParaRPr lang="ja-JP" altLang="ja-JP" sz="24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4</a:t>
            </a:r>
            <a:r>
              <a:rPr lang="en-US" altLang="ja-JP" sz="2400" dirty="0"/>
              <a:t>) Potential as a raw material for </a:t>
            </a:r>
            <a:r>
              <a:rPr lang="en-US" altLang="ja-JP" sz="2400" b="1" dirty="0">
                <a:solidFill>
                  <a:srgbClr val="660066"/>
                </a:solidFill>
              </a:rPr>
              <a:t>nutrition food and </a:t>
            </a:r>
            <a:endParaRPr lang="en-US" altLang="ja-JP" sz="2400" b="1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660066"/>
                </a:solidFill>
              </a:rPr>
              <a:t> </a:t>
            </a:r>
            <a:r>
              <a:rPr lang="en-US" altLang="ja-JP" sz="2400" b="1" dirty="0" smtClean="0">
                <a:solidFill>
                  <a:srgbClr val="660066"/>
                </a:solidFill>
              </a:rPr>
              <a:t>       health </a:t>
            </a:r>
            <a:r>
              <a:rPr lang="en-US" altLang="ja-JP" sz="2400" b="1" dirty="0">
                <a:solidFill>
                  <a:srgbClr val="660066"/>
                </a:solidFill>
              </a:rPr>
              <a:t>food of </a:t>
            </a:r>
            <a:r>
              <a:rPr lang="en-US" altLang="ja-JP" sz="2400" b="1" dirty="0" err="1">
                <a:solidFill>
                  <a:srgbClr val="660066"/>
                </a:solidFill>
              </a:rPr>
              <a:t>Jussara</a:t>
            </a:r>
            <a:r>
              <a:rPr lang="en-US" altLang="ja-JP" sz="2400" b="1" dirty="0">
                <a:solidFill>
                  <a:srgbClr val="660066"/>
                </a:solidFill>
              </a:rPr>
              <a:t>-Palm fruit pulp</a:t>
            </a:r>
            <a:endParaRPr lang="ja-JP" altLang="ja-JP" sz="2400" b="1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5</a:t>
            </a:r>
            <a:r>
              <a:rPr lang="en-US" altLang="ja-JP" sz="2400" dirty="0"/>
              <a:t>) Possibility of </a:t>
            </a:r>
            <a:r>
              <a:rPr lang="en-US" altLang="ja-JP" sz="2400" b="1" dirty="0">
                <a:solidFill>
                  <a:schemeClr val="accent1">
                    <a:lumMod val="50000"/>
                  </a:schemeClr>
                </a:solidFill>
              </a:rPr>
              <a:t>Pau Brazil </a:t>
            </a:r>
            <a:r>
              <a:rPr lang="en-US" altLang="ja-JP" sz="2400" dirty="0"/>
              <a:t>mixed planting cultivation that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is </a:t>
            </a:r>
            <a:r>
              <a:rPr lang="en-US" altLang="ja-JP" sz="2400" dirty="0"/>
              <a:t>a tree of Brazil country originated etc.</a:t>
            </a:r>
            <a:endParaRPr lang="en-US" altLang="ja-JP" sz="2400" dirty="0" smtClean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01" y="69269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200861"/>
            <a:ext cx="8686800" cy="10560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614146"/>
            <a:ext cx="3096344" cy="21602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4601934"/>
            <a:ext cx="3092093" cy="21724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276872"/>
            <a:ext cx="3085862" cy="21602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291354"/>
            <a:ext cx="3092093" cy="21457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28882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2012 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2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9DB72-7751-4C9F-9B2C-AB70C0F48A9D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7205" y="1626261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2012 media 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132" y="2374107"/>
            <a:ext cx="2902823" cy="3250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631" y="2478097"/>
            <a:ext cx="3612719" cy="30142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84192" y="2090202"/>
            <a:ext cx="3166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◆</a:t>
            </a:r>
            <a:r>
              <a:rPr lang="en-US" altLang="ja-JP" sz="900" dirty="0"/>
              <a:t>Sao Paulo newspaper electronic version </a:t>
            </a:r>
            <a:r>
              <a:rPr lang="ja-JP" altLang="en-US" sz="900" dirty="0"/>
              <a:t>（</a:t>
            </a:r>
            <a:r>
              <a:rPr lang="en-US" altLang="ja-JP" sz="900" dirty="0"/>
              <a:t>August 2, 2012)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10063" y="2121428"/>
            <a:ext cx="37052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◆</a:t>
            </a:r>
            <a:r>
              <a:rPr lang="en-US" altLang="ja-JP" sz="900" dirty="0"/>
              <a:t>TV-TERRAVIVA’s30 minutes special program of TV-BAND (August 6, 2012) </a:t>
            </a:r>
            <a:endParaRPr lang="ja-JP" altLang="en-US" sz="900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8894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9DB72-7751-4C9F-9B2C-AB70C0F48A9D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10214" y="1633480"/>
            <a:ext cx="7507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sz="1350" dirty="0">
                <a:latin typeface="HG創英角ﾎﾟｯﾌﾟ体" pitchFamily="49" charset="-128"/>
                <a:ea typeface="HG創英角ﾎﾟｯﾌﾟ体" pitchFamily="49" charset="-128"/>
              </a:rPr>
              <a:t>Antioxidant component and a list of major life activator Brazilian </a:t>
            </a:r>
          </a:p>
          <a:p>
            <a:r>
              <a:rPr lang="en-US" altLang="ja-JP" sz="1350" dirty="0">
                <a:latin typeface="HG創英角ﾎﾟｯﾌﾟ体" pitchFamily="49" charset="-128"/>
                <a:ea typeface="HG創英角ﾎﾟｯﾌﾟ体" pitchFamily="49" charset="-128"/>
              </a:rPr>
              <a:t>  fruits (excerpt)</a:t>
            </a:r>
            <a:endParaRPr lang="ja-JP" altLang="en-US" sz="135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52367"/>
              </p:ext>
            </p:extLst>
          </p:nvPr>
        </p:nvGraphicFramePr>
        <p:xfrm>
          <a:off x="1549003" y="2148004"/>
          <a:ext cx="6150196" cy="3086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4370"/>
                <a:gridCol w="1318826"/>
                <a:gridCol w="1068505"/>
                <a:gridCol w="1238753"/>
                <a:gridCol w="1309742"/>
              </a:tblGrid>
              <a:tr h="30378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Brazilian fruit (excerpt)</a:t>
                      </a:r>
                      <a:endParaRPr kumimoji="1" lang="ja-JP" altLang="en-US" sz="9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Vitamin C</a:t>
                      </a:r>
                    </a:p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(mg/100 g fresh </a:t>
                      </a:r>
                      <a:r>
                        <a:rPr kumimoji="1" lang="en-US" altLang="ja-JP" sz="900" dirty="0" err="1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mattera</a:t>
                      </a:r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)</a:t>
                      </a:r>
                      <a:endParaRPr kumimoji="1" lang="ja-JP" altLang="en-US" sz="9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CD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Total </a:t>
                      </a:r>
                      <a:r>
                        <a:rPr kumimoji="1" lang="en-US" altLang="ja-JP" sz="900" dirty="0" err="1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anthocyanins</a:t>
                      </a:r>
                      <a:endParaRPr kumimoji="1" lang="en-US" altLang="ja-JP" sz="900" dirty="0" smtClean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(mg/100 g fresh </a:t>
                      </a:r>
                      <a:r>
                        <a:rPr kumimoji="1" lang="en-US" altLang="ja-JP" sz="900" dirty="0" err="1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mattera</a:t>
                      </a:r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)</a:t>
                      </a: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CD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Extractable polyphenols</a:t>
                      </a:r>
                    </a:p>
                    <a:p>
                      <a:pPr algn="ctr"/>
                      <a:r>
                        <a:rPr kumimoji="1" lang="ja-JP" altLang="en-US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（</a:t>
                      </a:r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mg GAE/100 g</a:t>
                      </a:r>
                      <a:r>
                        <a:rPr kumimoji="1" lang="ja-JP" altLang="en-US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）</a:t>
                      </a:r>
                      <a:endParaRPr kumimoji="1" lang="ja-JP" altLang="en-US" sz="9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CDFF"/>
                    </a:solidFill>
                  </a:tcPr>
                </a:tc>
              </a:tr>
              <a:tr h="25270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Name</a:t>
                      </a:r>
                      <a:endParaRPr kumimoji="1" lang="ja-JP" altLang="en-US" sz="9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Species</a:t>
                      </a:r>
                      <a:endParaRPr kumimoji="1" lang="ja-JP" altLang="en-US" sz="9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900" dirty="0" err="1" smtClean="0"/>
                        <a:t>Acerola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err="1" smtClean="0"/>
                        <a:t>Malpighia</a:t>
                      </a:r>
                      <a:endParaRPr kumimoji="1" lang="en-US" altLang="ja-JP" sz="900" dirty="0" smtClean="0"/>
                    </a:p>
                    <a:p>
                      <a:r>
                        <a:rPr kumimoji="1" lang="en-US" altLang="ja-JP" sz="900" dirty="0" err="1" smtClean="0"/>
                        <a:t>emarginata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1357 ± 9.5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18.9 ± 0.9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1063 ± 53.1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kumimoji="1" lang="en-US" altLang="ja-JP" sz="900" dirty="0" err="1" smtClean="0"/>
                        <a:t>Camu-camu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err="1" smtClean="0"/>
                        <a:t>Myrciaria</a:t>
                      </a:r>
                      <a:r>
                        <a:rPr kumimoji="1" lang="en-US" altLang="ja-JP" sz="900" dirty="0" smtClean="0"/>
                        <a:t> </a:t>
                      </a:r>
                      <a:r>
                        <a:rPr kumimoji="1" lang="en-US" altLang="ja-JP" sz="900" dirty="0" err="1" smtClean="0"/>
                        <a:t>dubia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1882 ± 43.2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42.2 ± 17.0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1176 ± 14.8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A:Açaí, assai</a:t>
                      </a:r>
                      <a:endParaRPr kumimoji="1" lang="ja-JP" altLang="en-US" sz="900" dirty="0" smtClean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err="1" smtClean="0"/>
                        <a:t>Euterpe</a:t>
                      </a:r>
                      <a:r>
                        <a:rPr kumimoji="1" lang="en-US" altLang="ja-JP" sz="900" dirty="0" smtClean="0"/>
                        <a:t> </a:t>
                      </a:r>
                      <a:r>
                        <a:rPr kumimoji="1" lang="en-US" altLang="ja-JP" sz="900" dirty="0" err="1" smtClean="0"/>
                        <a:t>oleracea</a:t>
                      </a:r>
                      <a:endParaRPr kumimoji="1" lang="ja-JP" altLang="en-US" sz="900" dirty="0" smtClean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84.0 ± 10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111 ± 30.4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454 ± 44.6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B</a:t>
                      </a:r>
                      <a:r>
                        <a:rPr kumimoji="1" lang="ja-JP" altLang="en-US" sz="900" dirty="0" smtClean="0"/>
                        <a:t>：</a:t>
                      </a:r>
                      <a:r>
                        <a:rPr kumimoji="1" lang="en-US" altLang="ja-JP" sz="900" dirty="0" err="1" smtClean="0"/>
                        <a:t>Juçara</a:t>
                      </a:r>
                      <a:r>
                        <a:rPr kumimoji="1" lang="en-US" altLang="ja-JP" sz="900" dirty="0" smtClean="0"/>
                        <a:t>, </a:t>
                      </a:r>
                      <a:r>
                        <a:rPr kumimoji="1" lang="en-US" altLang="ja-JP" sz="900" dirty="0" err="1" smtClean="0"/>
                        <a:t>Jussara</a:t>
                      </a:r>
                      <a:endParaRPr kumimoji="1" lang="ja-JP" altLang="en-US" sz="900" dirty="0" smtClean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err="1" smtClean="0"/>
                        <a:t>Euterpe</a:t>
                      </a:r>
                      <a:r>
                        <a:rPr kumimoji="1" lang="en-US" altLang="ja-JP" sz="900" dirty="0" smtClean="0"/>
                        <a:t> </a:t>
                      </a:r>
                      <a:r>
                        <a:rPr kumimoji="1" lang="en-US" altLang="ja-JP" sz="900" dirty="0" err="1" smtClean="0"/>
                        <a:t>edulis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186 ± 43.3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192 ± 43.2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755 ± 8.3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81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B/A</a:t>
                      </a:r>
                      <a:r>
                        <a:rPr kumimoji="1" lang="ja-JP" altLang="en-US" sz="900" dirty="0" smtClean="0"/>
                        <a:t>（％）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221.4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173.0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166.3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287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Function</a:t>
                      </a:r>
                      <a:endParaRPr kumimoji="1" lang="ja-JP" altLang="en-US" sz="900" dirty="0" smtClean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/>
                        <a:t>Prevention of scurvy</a:t>
                      </a:r>
                    </a:p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/>
                        <a:t>Promotion and absorption of minerals</a:t>
                      </a:r>
                    </a:p>
                  </a:txBody>
                  <a:tcPr marL="68580" marR="68580" marT="34290" marB="3429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Antioxidant effect </a:t>
                      </a:r>
                      <a:r>
                        <a:rPr kumimoji="1" lang="en-US" altLang="ja-JP" sz="900" dirty="0" smtClean="0"/>
                        <a:t>(hardening of the arteries, stroke prevention)</a:t>
                      </a:r>
                    </a:p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/>
                        <a:t>Suppression of muscle fatigue</a:t>
                      </a:r>
                    </a:p>
                    <a:p>
                      <a:pPr algn="l"/>
                      <a:endParaRPr kumimoji="1" lang="ja-JP" altLang="en-US" sz="900" dirty="0"/>
                    </a:p>
                  </a:txBody>
                  <a:tcPr marL="68580" marR="68580" marT="34290" marB="3429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Antioxidant effect</a:t>
                      </a:r>
                    </a:p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/>
                        <a:t>Hormone promoting action</a:t>
                      </a:r>
                      <a:endParaRPr kumimoji="1" lang="ja-JP" altLang="en-US" sz="9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423028" y="5444350"/>
            <a:ext cx="64021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900" dirty="0">
                <a:latin typeface="Times New Roman" pitchFamily="18" charset="0"/>
              </a:rPr>
              <a:t>Reference</a:t>
            </a:r>
            <a:r>
              <a:rPr lang="ja-JP" altLang="en-US" sz="900" dirty="0">
                <a:latin typeface="Times New Roman" pitchFamily="18" charset="0"/>
              </a:rPr>
              <a:t>：</a:t>
            </a:r>
            <a:r>
              <a:rPr lang="pt-BR" altLang="ja-JP" sz="900" dirty="0"/>
              <a:t>Maria do Socorro M. Rufino and </a:t>
            </a:r>
            <a:r>
              <a:rPr lang="en-US" altLang="ja-JP" sz="900" dirty="0"/>
              <a:t>other author</a:t>
            </a:r>
            <a:r>
              <a:rPr lang="ja-JP" altLang="en-US" sz="900" dirty="0">
                <a:latin typeface="Times New Roman" pitchFamily="18" charset="0"/>
              </a:rPr>
              <a:t>“</a:t>
            </a:r>
            <a:r>
              <a:rPr lang="en-US" altLang="ja-JP" sz="900" dirty="0"/>
              <a:t>Bioactive compounds and antioxidant capacities of 18 non-traditional </a:t>
            </a:r>
            <a:r>
              <a:rPr lang="en-US" altLang="ja-JP" sz="900" dirty="0" err="1"/>
              <a:t>tropicalfruits</a:t>
            </a:r>
            <a:r>
              <a:rPr lang="en-US" altLang="ja-JP" sz="900" dirty="0"/>
              <a:t> from Brazil</a:t>
            </a:r>
            <a:r>
              <a:rPr lang="ja-JP" altLang="en-US" sz="900" dirty="0">
                <a:latin typeface="Times New Roman" pitchFamily="18" charset="0"/>
              </a:rPr>
              <a:t>”</a:t>
            </a:r>
            <a:r>
              <a:rPr lang="en-US" altLang="ja-JP" sz="900" dirty="0">
                <a:latin typeface="Times New Roman" pitchFamily="18" charset="0"/>
              </a:rPr>
              <a:t>,</a:t>
            </a:r>
            <a:r>
              <a:rPr lang="en-US" altLang="ja-JP" sz="900" dirty="0"/>
              <a:t>Food Chemistry 121 (2010) 996–1002</a:t>
            </a:r>
            <a:endParaRPr lang="ja-JP" altLang="en-US" sz="900" dirty="0">
              <a:latin typeface="Times New Roman" pitchFamily="18" charset="0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254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8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260648"/>
            <a:ext cx="8686800" cy="8500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295400" y="1772816"/>
            <a:ext cx="7620000" cy="4968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4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403648" y="1820585"/>
            <a:ext cx="7620000" cy="496855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/>
              <a:t>2013 our actual results </a:t>
            </a:r>
            <a:r>
              <a:rPr lang="en-US" altLang="ja-JP" sz="2400" dirty="0" smtClean="0"/>
              <a:t>:Our </a:t>
            </a:r>
            <a:r>
              <a:rPr lang="en-US" altLang="ja-JP" sz="2400" dirty="0"/>
              <a:t>project was carried out </a:t>
            </a:r>
            <a:r>
              <a:rPr lang="en-US" altLang="ja-JP" sz="2400" b="1" dirty="0">
                <a:solidFill>
                  <a:srgbClr val="008000"/>
                </a:solidFill>
              </a:rPr>
              <a:t>AF promotion project </a:t>
            </a:r>
            <a:r>
              <a:rPr lang="en-US" altLang="ja-JP" sz="2400" dirty="0" smtClean="0"/>
              <a:t>by </a:t>
            </a:r>
            <a:r>
              <a:rPr lang="en-US" altLang="ja-JP" sz="2400" dirty="0"/>
              <a:t>pre </a:t>
            </a:r>
            <a:r>
              <a:rPr lang="en-US" altLang="ja-JP" sz="2400" dirty="0" smtClean="0"/>
              <a:t>chairman </a:t>
            </a:r>
            <a:r>
              <a:rPr lang="en-US" altLang="ja-JP" sz="2400" dirty="0" smtClean="0">
                <a:solidFill>
                  <a:srgbClr val="FF0000"/>
                </a:solidFill>
              </a:rPr>
              <a:t>Mr.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Matsutaro</a:t>
            </a:r>
            <a:r>
              <a:rPr lang="en-US" altLang="ja-JP" sz="2400" dirty="0" smtClean="0">
                <a:solidFill>
                  <a:srgbClr val="FF0000"/>
                </a:solidFill>
              </a:rPr>
              <a:t> Morita’s Donation</a:t>
            </a:r>
            <a:r>
              <a:rPr lang="en-US" altLang="ja-JP" sz="2400" dirty="0" smtClean="0"/>
              <a:t>( </a:t>
            </a:r>
            <a:r>
              <a:rPr lang="en-US" altLang="ja-JP" sz="2400" b="1" dirty="0">
                <a:solidFill>
                  <a:srgbClr val="0070C0"/>
                </a:solidFill>
              </a:rPr>
              <a:t>¥ 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200,000</a:t>
            </a:r>
            <a:r>
              <a:rPr lang="en-US" altLang="ja-JP" sz="2400" dirty="0" smtClean="0"/>
              <a:t>)of The NPO VERSTA.</a:t>
            </a:r>
            <a:endParaRPr lang="ja-JP" altLang="ja-JP" sz="2400" dirty="0"/>
          </a:p>
          <a:p>
            <a:r>
              <a:rPr lang="en-US" altLang="ja-JP" sz="2400" dirty="0" smtClean="0"/>
              <a:t>By </a:t>
            </a:r>
            <a:r>
              <a:rPr lang="en-US" altLang="ja-JP" sz="2400" dirty="0"/>
              <a:t>this donation, VERSTA conducted a follow-up </a:t>
            </a:r>
            <a:r>
              <a:rPr lang="en-US" altLang="ja-JP" sz="2400" dirty="0" smtClean="0"/>
              <a:t>guidance the </a:t>
            </a:r>
            <a:r>
              <a:rPr lang="en-US" altLang="ja-JP" sz="2400" dirty="0"/>
              <a:t>following</a:t>
            </a:r>
            <a:r>
              <a:rPr lang="en-US" altLang="ja-JP" sz="2400" dirty="0" smtClean="0"/>
              <a:t>.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1)</a:t>
            </a:r>
            <a:r>
              <a:rPr lang="en-US" altLang="ja-JP" sz="2400" dirty="0"/>
              <a:t> </a:t>
            </a:r>
            <a:r>
              <a:rPr lang="en-US" altLang="ja-JP" sz="2400" b="1" dirty="0" err="1" smtClean="0">
                <a:solidFill>
                  <a:srgbClr val="0070C0"/>
                </a:solidFill>
              </a:rPr>
              <a:t>Dr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.&amp;Professor </a:t>
            </a:r>
            <a:r>
              <a:rPr lang="en-US" altLang="ja-JP" sz="2400" b="1" dirty="0">
                <a:solidFill>
                  <a:srgbClr val="0070C0"/>
                </a:solidFill>
              </a:rPr>
              <a:t>F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ernando </a:t>
            </a:r>
            <a:r>
              <a:rPr lang="en-US" altLang="ja-JP" sz="2400" dirty="0" smtClean="0"/>
              <a:t>of </a:t>
            </a:r>
            <a:r>
              <a:rPr lang="en-US" altLang="ja-JP" sz="2400" dirty="0"/>
              <a:t>San Carlos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Federal </a:t>
            </a:r>
            <a:r>
              <a:rPr lang="en-US" altLang="ja-JP" sz="2400" dirty="0"/>
              <a:t>University </a:t>
            </a:r>
            <a:r>
              <a:rPr lang="en-US" altLang="ja-JP" sz="2400" dirty="0" smtClean="0"/>
              <a:t>was </a:t>
            </a:r>
            <a:r>
              <a:rPr lang="en-US" altLang="ja-JP" sz="2400" dirty="0"/>
              <a:t>carried out Rio </a:t>
            </a:r>
            <a:r>
              <a:rPr lang="en-US" altLang="ja-JP" sz="2400" dirty="0" err="1"/>
              <a:t>Preto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village’s </a:t>
            </a:r>
            <a:r>
              <a:rPr lang="en-US" altLang="ja-JP" sz="2400" b="1" dirty="0" err="1" smtClean="0">
                <a:solidFill>
                  <a:srgbClr val="008000"/>
                </a:solidFill>
              </a:rPr>
              <a:t>Jussara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2400" b="1" dirty="0">
                <a:solidFill>
                  <a:srgbClr val="008000"/>
                </a:solidFill>
              </a:rPr>
              <a:t>palm growing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2400" b="1" dirty="0">
                <a:solidFill>
                  <a:srgbClr val="008000"/>
                </a:solidFill>
              </a:rPr>
              <a:t>AF follow-up </a:t>
            </a:r>
            <a:endParaRPr lang="en-US" altLang="ja-JP" sz="24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008000"/>
                </a:solidFill>
              </a:rPr>
              <a:t> 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    guidance</a:t>
            </a:r>
            <a:r>
              <a:rPr lang="en-US" altLang="ja-JP" sz="2400" dirty="0"/>
              <a:t>.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2)Project team bought </a:t>
            </a:r>
            <a:r>
              <a:rPr lang="en-US" altLang="ja-JP" sz="2400" b="1" dirty="0">
                <a:solidFill>
                  <a:srgbClr val="008000"/>
                </a:solidFill>
              </a:rPr>
              <a:t>100 pieces stem crop 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008000"/>
                </a:solidFill>
              </a:rPr>
              <a:t> 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    seedlings</a:t>
            </a:r>
            <a:r>
              <a:rPr lang="en-US" altLang="ja-JP" sz="2400" b="1" dirty="0">
                <a:solidFill>
                  <a:srgbClr val="008000"/>
                </a:solidFill>
              </a:rPr>
              <a:t>, fertilizer, mowing the electric </a:t>
            </a:r>
            <a:endParaRPr lang="en-US" altLang="ja-JP" sz="24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008000"/>
                </a:solidFill>
              </a:rPr>
              <a:t> 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     machine</a:t>
            </a:r>
            <a:r>
              <a:rPr lang="en-US" altLang="ja-JP" sz="2400" dirty="0" smtClean="0">
                <a:solidFill>
                  <a:srgbClr val="008000"/>
                </a:solidFill>
              </a:rPr>
              <a:t> </a:t>
            </a:r>
            <a:r>
              <a:rPr lang="en-US" altLang="ja-JP" sz="2400" dirty="0" smtClean="0"/>
              <a:t>etc..</a:t>
            </a:r>
            <a:endParaRPr lang="ja-JP" altLang="ja-JP" sz="24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69269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4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 descr="F:\DCIM\100CASIO\CIMG7648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1" y="2276872"/>
            <a:ext cx="3083911" cy="21548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 descr="F:\DCIM\100CASIO\CIMG766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039" y="2255181"/>
            <a:ext cx="3083911" cy="21548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 descr="F:\DCIM\100CASIO\CIMG7688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1" y="4592352"/>
            <a:ext cx="3083911" cy="21548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 descr="F:\DCIM\100CASIO\CIMG7709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560450"/>
            <a:ext cx="3083911" cy="21545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4755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510250" y="182408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2013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90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5.2014-2016 The NPO </a:t>
            </a:r>
            <a:r>
              <a:rPr lang="en-US" altLang="ja-JP" sz="2800" dirty="0"/>
              <a:t>VERSTA’s activity Plan</a:t>
            </a:r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16</a:t>
            </a:fld>
            <a:endParaRPr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72816"/>
            <a:ext cx="720080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80592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0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17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323528" y="188640"/>
            <a:ext cx="870012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600" dirty="0" smtClean="0"/>
              <a:t>6.2014-2016 The NPO </a:t>
            </a:r>
            <a:r>
              <a:rPr lang="en-US" altLang="ja-JP" sz="2600" dirty="0"/>
              <a:t>VERSTA’s a</a:t>
            </a:r>
            <a:r>
              <a:rPr lang="en-US" altLang="ja-JP" sz="2600" dirty="0" smtClean="0"/>
              <a:t>ctivity Results</a:t>
            </a:r>
            <a:endParaRPr lang="en-US" altLang="ja-JP" sz="2600" dirty="0"/>
          </a:p>
          <a:p>
            <a:r>
              <a:rPr lang="en-US" altLang="ja-JP" sz="2600" dirty="0" smtClean="0"/>
              <a:t/>
            </a:r>
            <a:br>
              <a:rPr lang="en-US" altLang="ja-JP" sz="2600" dirty="0" smtClean="0"/>
            </a:br>
            <a:endParaRPr lang="ja-JP" altLang="en-US" sz="26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147462" y="1953205"/>
            <a:ext cx="7876186" cy="45357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/>
              <a:t>O</a:t>
            </a:r>
            <a:r>
              <a:rPr lang="en-US" altLang="ja-JP" sz="1800" b="1" dirty="0" smtClean="0"/>
              <a:t>ur </a:t>
            </a:r>
            <a:r>
              <a:rPr lang="en-US" altLang="ja-JP" sz="1800" b="1" dirty="0"/>
              <a:t>activity </a:t>
            </a:r>
            <a:r>
              <a:rPr lang="en-US" altLang="ja-JP" sz="1800" b="1" dirty="0" smtClean="0"/>
              <a:t>results </a:t>
            </a:r>
            <a:r>
              <a:rPr lang="en-US" altLang="ja-JP" sz="1800" dirty="0" smtClean="0"/>
              <a:t>:</a:t>
            </a:r>
            <a:r>
              <a:rPr lang="en-US" altLang="ja-JP" sz="1800" dirty="0"/>
              <a:t> Our project </a:t>
            </a:r>
            <a:r>
              <a:rPr lang="en-US" altLang="ja-JP" sz="1800" dirty="0" smtClean="0"/>
              <a:t>is carry out using Japan </a:t>
            </a:r>
            <a:r>
              <a:rPr lang="en-US" altLang="ja-JP" sz="1800" dirty="0"/>
              <a:t>Fund for </a:t>
            </a:r>
            <a:r>
              <a:rPr lang="en-US" altLang="ja-JP" sz="1800" dirty="0" smtClean="0"/>
              <a:t>Global Environment</a:t>
            </a:r>
          </a:p>
          <a:p>
            <a:pPr marL="0" indent="0">
              <a:buNone/>
            </a:pPr>
            <a:r>
              <a:rPr lang="en-US" altLang="ja-JP" sz="1800" dirty="0"/>
              <a:t> </a:t>
            </a:r>
            <a:r>
              <a:rPr lang="en-US" altLang="ja-JP" sz="1800" dirty="0" smtClean="0"/>
              <a:t>  (</a:t>
            </a:r>
            <a:r>
              <a:rPr lang="en-US" altLang="ja-JP" sz="1800" b="1" dirty="0" smtClean="0"/>
              <a:t>2014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\2,000,000</a:t>
            </a:r>
            <a:r>
              <a:rPr lang="en-US" altLang="ja-JP" sz="1800" b="1" dirty="0" smtClean="0"/>
              <a:t>+2015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\2,000,000</a:t>
            </a:r>
            <a:r>
              <a:rPr lang="en-US" altLang="ja-JP" sz="1800" b="1" dirty="0" smtClean="0"/>
              <a:t>+2016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\2,000,000</a:t>
            </a:r>
            <a:r>
              <a:rPr lang="en-US" altLang="ja-JP" sz="1800" dirty="0" smtClean="0"/>
              <a:t>).</a:t>
            </a:r>
            <a:endParaRPr lang="ja-JP" altLang="ja-JP" sz="1800" dirty="0"/>
          </a:p>
          <a:p>
            <a:r>
              <a:rPr lang="en-US" altLang="ja-JP" sz="1800" b="1" dirty="0"/>
              <a:t>The breakdown of </a:t>
            </a:r>
            <a:r>
              <a:rPr lang="en-US" altLang="ja-JP" sz="1800" b="1" dirty="0" smtClean="0"/>
              <a:t>Our activity results</a:t>
            </a:r>
            <a:r>
              <a:rPr lang="en-US" altLang="ja-JP" sz="1800" dirty="0" smtClean="0"/>
              <a:t>:</a:t>
            </a:r>
            <a:endParaRPr lang="ja-JP" altLang="ja-JP" sz="1800" dirty="0"/>
          </a:p>
          <a:p>
            <a:pPr marL="0" indent="0">
              <a:buNone/>
            </a:pPr>
            <a:r>
              <a:rPr lang="en-US" altLang="ja-JP" sz="1800" dirty="0" smtClean="0"/>
              <a:t>   1)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VERSTA </a:t>
            </a:r>
            <a:r>
              <a:rPr lang="en-US" altLang="ja-JP" sz="1800" dirty="0" err="1" smtClean="0"/>
              <a:t>Jussara</a:t>
            </a:r>
            <a:r>
              <a:rPr lang="en-US" altLang="ja-JP" sz="1800" dirty="0" smtClean="0"/>
              <a:t> </a:t>
            </a:r>
            <a:r>
              <a:rPr lang="en-US" altLang="ja-JP" sz="1800" dirty="0"/>
              <a:t>palm AF joint </a:t>
            </a:r>
            <a:r>
              <a:rPr lang="en-US" altLang="ja-JP" sz="1800" b="1" dirty="0">
                <a:solidFill>
                  <a:srgbClr val="0070C0"/>
                </a:solidFill>
              </a:rPr>
              <a:t>P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roject  meeting   </a:t>
            </a:r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 </a:t>
            </a:r>
            <a:r>
              <a:rPr lang="en-US" altLang="ja-JP" sz="1800" dirty="0" smtClean="0">
                <a:solidFill>
                  <a:srgbClr val="0070C0"/>
                </a:solidFill>
              </a:rPr>
              <a:t>    </a:t>
            </a:r>
            <a:r>
              <a:rPr lang="en-US" altLang="ja-JP" sz="1800" dirty="0" smtClean="0"/>
              <a:t>(</a:t>
            </a:r>
            <a:r>
              <a:rPr lang="en-US" altLang="ja-JP" sz="1800" b="1" dirty="0" smtClean="0"/>
              <a:t>2014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\1,000,000</a:t>
            </a:r>
            <a:r>
              <a:rPr lang="en-US" altLang="ja-JP" sz="1800" b="1" dirty="0" smtClean="0"/>
              <a:t>+2015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\700,000</a:t>
            </a:r>
            <a:r>
              <a:rPr lang="en-US" altLang="ja-JP" sz="1800" b="1" dirty="0" smtClean="0"/>
              <a:t>+2016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\580,000</a:t>
            </a:r>
            <a:r>
              <a:rPr lang="en-US" altLang="ja-JP" sz="1800" dirty="0" smtClean="0"/>
              <a:t>). </a:t>
            </a:r>
          </a:p>
          <a:p>
            <a:pPr marL="0" indent="0">
              <a:buNone/>
            </a:pPr>
            <a:r>
              <a:rPr lang="en-US" altLang="ja-JP" sz="1800" dirty="0" smtClean="0"/>
              <a:t>   2) </a:t>
            </a:r>
            <a:r>
              <a:rPr lang="sv-SE" altLang="ja-JP" sz="1800" dirty="0" smtClean="0"/>
              <a:t>VERSTA </a:t>
            </a:r>
            <a:r>
              <a:rPr lang="sv-SE" altLang="ja-JP" sz="1800" b="1" dirty="0" smtClean="0">
                <a:solidFill>
                  <a:srgbClr val="008000"/>
                </a:solidFill>
              </a:rPr>
              <a:t>Jussara palm AF model field </a:t>
            </a:r>
            <a:r>
              <a:rPr lang="sv-SE" altLang="ja-JP" sz="1800" dirty="0"/>
              <a:t>installation</a:t>
            </a:r>
            <a:endParaRPr lang="sv-SE" altLang="ja-JP" sz="1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v-SE" altLang="ja-JP" sz="1800" dirty="0" smtClean="0"/>
              <a:t>     (</a:t>
            </a:r>
            <a:r>
              <a:rPr lang="sv-SE" altLang="ja-JP" sz="1800" b="1" dirty="0" smtClean="0"/>
              <a:t>2014</a:t>
            </a:r>
            <a:r>
              <a:rPr lang="sv-SE" altLang="ja-JP" sz="1800" b="1" dirty="0" smtClean="0">
                <a:solidFill>
                  <a:srgbClr val="0070C0"/>
                </a:solidFill>
              </a:rPr>
              <a:t>\400,000</a:t>
            </a:r>
            <a:r>
              <a:rPr lang="sv-SE" altLang="ja-JP" sz="1800" b="1" dirty="0" smtClean="0"/>
              <a:t>+2015</a:t>
            </a:r>
            <a:r>
              <a:rPr lang="sv-SE" altLang="ja-JP" sz="1800" b="1" dirty="0" smtClean="0">
                <a:solidFill>
                  <a:srgbClr val="0070C0"/>
                </a:solidFill>
              </a:rPr>
              <a:t>\340,000</a:t>
            </a:r>
            <a:r>
              <a:rPr lang="en-US" altLang="ja-JP" sz="1800" b="1" dirty="0" smtClean="0"/>
              <a:t>+2016</a:t>
            </a:r>
            <a:r>
              <a:rPr lang="sv-SE" altLang="ja-JP" sz="1800" b="1" dirty="0" smtClean="0">
                <a:solidFill>
                  <a:srgbClr val="0070C0"/>
                </a:solidFill>
              </a:rPr>
              <a:t>\410,000</a:t>
            </a:r>
            <a:r>
              <a:rPr lang="sv-SE" altLang="ja-JP" sz="1800" dirty="0" smtClean="0"/>
              <a:t>).</a:t>
            </a:r>
            <a:endParaRPr lang="en-US" altLang="ja-JP" sz="1800" dirty="0" smtClean="0"/>
          </a:p>
          <a:p>
            <a:pPr marL="0" indent="0">
              <a:buNone/>
            </a:pPr>
            <a:r>
              <a:rPr lang="en-US" altLang="ja-JP" sz="1800" dirty="0" smtClean="0">
                <a:solidFill>
                  <a:srgbClr val="008000"/>
                </a:solidFill>
              </a:rPr>
              <a:t>   </a:t>
            </a:r>
            <a:r>
              <a:rPr lang="en-US" altLang="ja-JP" sz="1800" dirty="0" smtClean="0"/>
              <a:t>3) VERSTA establishment </a:t>
            </a:r>
            <a:r>
              <a:rPr lang="en-US" altLang="ja-JP" sz="1800" dirty="0"/>
              <a:t>of </a:t>
            </a:r>
            <a:r>
              <a:rPr lang="en-US" altLang="ja-JP" sz="1800" b="1" dirty="0" err="1" smtClean="0">
                <a:solidFill>
                  <a:srgbClr val="008000"/>
                </a:solidFill>
              </a:rPr>
              <a:t>Jussara</a:t>
            </a:r>
            <a:r>
              <a:rPr lang="en-US" altLang="ja-JP" sz="18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1800" b="1" dirty="0">
                <a:solidFill>
                  <a:srgbClr val="008000"/>
                </a:solidFill>
              </a:rPr>
              <a:t>AF palm </a:t>
            </a:r>
            <a:endParaRPr lang="en-US" altLang="ja-JP" sz="18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1800" b="1" dirty="0">
                <a:solidFill>
                  <a:srgbClr val="008000"/>
                </a:solidFill>
              </a:rPr>
              <a:t> </a:t>
            </a:r>
            <a:r>
              <a:rPr lang="en-US" altLang="ja-JP" sz="1800" b="1" dirty="0" smtClean="0">
                <a:solidFill>
                  <a:srgbClr val="008000"/>
                </a:solidFill>
              </a:rPr>
              <a:t>     cultivation technology</a:t>
            </a:r>
            <a:r>
              <a:rPr lang="en-US" altLang="ja-JP" sz="1800" dirty="0" smtClean="0"/>
              <a:t>(</a:t>
            </a:r>
            <a:r>
              <a:rPr lang="en-US" altLang="ja-JP" sz="1800" b="1" dirty="0" smtClean="0"/>
              <a:t>2014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\480,000</a:t>
            </a:r>
            <a:r>
              <a:rPr lang="en-US" altLang="ja-JP" sz="1800" b="1" dirty="0" smtClean="0"/>
              <a:t>+2015</a:t>
            </a:r>
            <a:r>
              <a:rPr lang="en-US" altLang="ja-JP" sz="1800" b="1" dirty="0">
                <a:solidFill>
                  <a:srgbClr val="0070C0"/>
                </a:solidFill>
              </a:rPr>
              <a:t>\800,000</a:t>
            </a:r>
            <a:endParaRPr lang="en-US" altLang="ja-JP" sz="1800" b="1" dirty="0" smtClean="0"/>
          </a:p>
          <a:p>
            <a:pPr marL="0" indent="0">
              <a:buNone/>
            </a:pPr>
            <a:r>
              <a:rPr lang="en-US" altLang="ja-JP" sz="1800" dirty="0"/>
              <a:t> </a:t>
            </a:r>
            <a:r>
              <a:rPr lang="en-US" altLang="ja-JP" sz="1800" dirty="0" smtClean="0"/>
              <a:t>    </a:t>
            </a:r>
            <a:r>
              <a:rPr lang="en-US" altLang="ja-JP" sz="1800" b="1" dirty="0" smtClean="0"/>
              <a:t>+2016</a:t>
            </a:r>
            <a:r>
              <a:rPr lang="en-US" altLang="ja-JP" sz="1800" dirty="0" smtClean="0"/>
              <a:t> 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</a:t>
            </a:r>
            <a:r>
              <a:rPr lang="en-US" altLang="ja-JP" sz="1800" b="1" dirty="0">
                <a:solidFill>
                  <a:srgbClr val="0070C0"/>
                </a:solidFill>
              </a:rPr>
              <a:t>900,000</a:t>
            </a:r>
            <a:r>
              <a:rPr lang="en-US" altLang="ja-JP" sz="1800" dirty="0" smtClean="0"/>
              <a:t>).</a:t>
            </a:r>
          </a:p>
          <a:p>
            <a:pPr marL="0" indent="0">
              <a:buNone/>
            </a:pPr>
            <a:r>
              <a:rPr lang="en-US" altLang="ja-JP" sz="1800" dirty="0"/>
              <a:t> </a:t>
            </a:r>
            <a:r>
              <a:rPr lang="en-US" altLang="ja-JP" sz="1800" dirty="0" smtClean="0"/>
              <a:t>  4)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VERSTA </a:t>
            </a:r>
            <a:r>
              <a:rPr lang="en-US" altLang="ja-JP" sz="1800" b="1" dirty="0" err="1" smtClean="0">
                <a:solidFill>
                  <a:srgbClr val="008000"/>
                </a:solidFill>
              </a:rPr>
              <a:t>Jussara</a:t>
            </a:r>
            <a:r>
              <a:rPr lang="en-US" altLang="ja-JP" sz="18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1800" b="1" dirty="0">
                <a:solidFill>
                  <a:srgbClr val="008000"/>
                </a:solidFill>
              </a:rPr>
              <a:t>palm AF spread </a:t>
            </a:r>
            <a:r>
              <a:rPr lang="en-US" altLang="ja-JP" sz="1800" b="1" dirty="0" smtClean="0">
                <a:solidFill>
                  <a:srgbClr val="008000"/>
                </a:solidFill>
              </a:rPr>
              <a:t>enlightenment activities</a:t>
            </a:r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 </a:t>
            </a:r>
            <a:r>
              <a:rPr lang="en-US" altLang="ja-JP" sz="1800" dirty="0" smtClean="0">
                <a:solidFill>
                  <a:srgbClr val="0070C0"/>
                </a:solidFill>
              </a:rPr>
              <a:t>     </a:t>
            </a:r>
            <a:r>
              <a:rPr lang="en-US" altLang="ja-JP" sz="1800" dirty="0" smtClean="0"/>
              <a:t>(</a:t>
            </a:r>
            <a:r>
              <a:rPr lang="en-US" altLang="ja-JP" sz="1800" b="1" dirty="0" smtClean="0"/>
              <a:t>2014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\120,000</a:t>
            </a:r>
            <a:r>
              <a:rPr lang="en-US" altLang="ja-JP" sz="1800" b="1" dirty="0" smtClean="0"/>
              <a:t>+2015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\160,000</a:t>
            </a:r>
            <a:r>
              <a:rPr lang="en-US" altLang="ja-JP" sz="1800" b="1" dirty="0" smtClean="0"/>
              <a:t>+2016</a:t>
            </a:r>
            <a:r>
              <a:rPr lang="en-US" altLang="ja-JP" sz="1800" b="1" dirty="0">
                <a:solidFill>
                  <a:srgbClr val="0070C0"/>
                </a:solidFill>
              </a:rPr>
              <a:t>\110,000</a:t>
            </a:r>
            <a:r>
              <a:rPr lang="en-US" altLang="ja-JP" sz="1800" dirty="0" smtClean="0"/>
              <a:t>).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80592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3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7</a:t>
            </a:r>
            <a:r>
              <a:rPr lang="en-US" altLang="ja-JP" sz="2800" dirty="0" smtClean="0"/>
              <a:t>. 2014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2014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9" name="図 8" descr="C:\Users\由一\AppData\Local\Microsoft\Windows\INetCache\Content.Word\IMG_1435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657" y="2279759"/>
            <a:ext cx="3096344" cy="20767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 descr="C:\Users\由一\AppData\Local\Microsoft\Windows\INetCache\Content.Word\IMG_1532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14965"/>
            <a:ext cx="3168352" cy="20507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 descr="C:\Users\由一\AppData\Local\Microsoft\Windows\INetCache\Content.Word\IMG_1625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234" y="4592352"/>
            <a:ext cx="3081830" cy="2078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 descr="C:\Users\由一\AppData\Local\Microsoft\Windows\INetCache\Content.Word\IMG_1636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24909" y="4731532"/>
            <a:ext cx="2078558" cy="18002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線吹き出し 1 (枠付き) 12"/>
          <p:cNvSpPr/>
          <p:nvPr/>
        </p:nvSpPr>
        <p:spPr>
          <a:xfrm>
            <a:off x="7339594" y="4592353"/>
            <a:ext cx="1400500" cy="1284920"/>
          </a:xfrm>
          <a:prstGeom prst="borderCallout1">
            <a:avLst>
              <a:gd name="adj1" fmla="val -1092"/>
              <a:gd name="adj2" fmla="val 7466"/>
              <a:gd name="adj3" fmla="val 29315"/>
              <a:gd name="adj4" fmla="val -5964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1200" dirty="0">
                <a:solidFill>
                  <a:schemeClr val="tx1"/>
                </a:solidFill>
              </a:rPr>
              <a:t>Left of the photo is </a:t>
            </a:r>
            <a:r>
              <a:rPr kumimoji="1" lang="en-US" altLang="ja-JP" sz="1200" dirty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Pau Brazil </a:t>
            </a:r>
            <a:r>
              <a:rPr kumimoji="1" lang="en-US" altLang="ja-JP" sz="1200" dirty="0">
                <a:solidFill>
                  <a:schemeClr val="tx1"/>
                </a:solidFill>
              </a:rPr>
              <a:t>and stringed instrument bow fabricator Mr. LOMBARDY.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19</a:t>
            </a:fld>
            <a:endParaRPr 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7</a:t>
            </a:r>
            <a:r>
              <a:rPr lang="en-US" altLang="ja-JP" sz="2800" dirty="0" smtClean="0"/>
              <a:t>. 2014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2014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7" name="図 6" descr="C:\Users\Genji\Pictures\新しいフォルダー\DCIM\112OLYMP\PA240025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871" y="2204212"/>
            <a:ext cx="2943225" cy="20212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436096" y="232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484925"/>
              </p:ext>
            </p:extLst>
          </p:nvPr>
        </p:nvGraphicFramePr>
        <p:xfrm>
          <a:off x="5436096" y="2279391"/>
          <a:ext cx="2943225" cy="2021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ビットマップ イメージ" r:id="rId5" imgW="3905280" imgH="2933640" progId="Paint.Picture">
                  <p:embed/>
                </p:oleObj>
              </mc:Choice>
              <mc:Fallback>
                <p:oleObj name="ビットマップ イメージ" r:id="rId5" imgW="3905280" imgH="293364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2279391"/>
                        <a:ext cx="2943225" cy="20212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11583" y="4779451"/>
            <a:ext cx="105081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852273"/>
              </p:ext>
            </p:extLst>
          </p:nvPr>
        </p:nvGraphicFramePr>
        <p:xfrm>
          <a:off x="5445125" y="4487863"/>
          <a:ext cx="2933700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ビットマップ イメージ" r:id="rId7" imgW="5857920" imgH="4390920" progId="Paint.Picture">
                  <p:embed/>
                </p:oleObj>
              </mc:Choice>
              <mc:Fallback>
                <p:oleObj name="ビットマップ イメージ" r:id="rId7" imgW="5857920" imgH="439092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5" y="4487863"/>
                        <a:ext cx="2933700" cy="2051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 descr="C:\Users\Genji\Pictures\新しいフォルダー\DCIM\112OLYMP\PA240041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561" y="4488547"/>
            <a:ext cx="2883535" cy="20503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6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US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844824"/>
            <a:ext cx="7344816" cy="4115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b="1" dirty="0" smtClean="0"/>
              <a:t>1.Principle </a:t>
            </a:r>
            <a:r>
              <a:rPr lang="en-US" altLang="ja-JP" sz="2000" b="1" dirty="0"/>
              <a:t>of </a:t>
            </a:r>
            <a:r>
              <a:rPr lang="en-US" altLang="ja-JP" sz="2000" b="1" dirty="0" smtClean="0"/>
              <a:t>The NPO VERSTA’s activity</a:t>
            </a:r>
          </a:p>
          <a:p>
            <a:pPr marL="0" indent="0">
              <a:buNone/>
            </a:pPr>
            <a:r>
              <a:rPr lang="en-US" altLang="ja-JP" sz="2000" b="1" dirty="0" smtClean="0"/>
              <a:t>2.Background </a:t>
            </a:r>
            <a:r>
              <a:rPr lang="en-US" altLang="ja-JP" sz="2000" b="1" dirty="0"/>
              <a:t>of </a:t>
            </a:r>
            <a:r>
              <a:rPr lang="en-US" altLang="ja-JP" sz="2000" b="1" dirty="0" smtClean="0"/>
              <a:t>The NPO </a:t>
            </a:r>
            <a:r>
              <a:rPr lang="en-US" altLang="ja-JP" sz="2000" b="1" dirty="0"/>
              <a:t>VERSTA’s</a:t>
            </a:r>
            <a:r>
              <a:rPr lang="en-US" altLang="ja-JP" sz="2000" b="1" dirty="0" smtClean="0"/>
              <a:t> activity</a:t>
            </a:r>
          </a:p>
          <a:p>
            <a:pPr marL="0" indent="0">
              <a:buNone/>
            </a:pPr>
            <a:r>
              <a:rPr lang="en-US" altLang="ja-JP" sz="2000" b="1" dirty="0" smtClean="0"/>
              <a:t>3.Overview </a:t>
            </a:r>
            <a:r>
              <a:rPr lang="en-US" altLang="ja-JP" sz="2000" b="1" dirty="0"/>
              <a:t>of </a:t>
            </a:r>
            <a:r>
              <a:rPr lang="en-US" altLang="ja-JP" sz="2000" b="1" dirty="0" smtClean="0"/>
              <a:t>The NPO </a:t>
            </a:r>
            <a:r>
              <a:rPr lang="en-US" altLang="ja-JP" sz="2000" b="1" dirty="0"/>
              <a:t>VERSTA</a:t>
            </a:r>
            <a:endParaRPr lang="en-US" altLang="ja-JP" sz="2000" b="1" dirty="0" smtClean="0"/>
          </a:p>
          <a:p>
            <a:pPr marL="0" indent="0">
              <a:buNone/>
            </a:pPr>
            <a:r>
              <a:rPr lang="en-US" sz="2000" b="1" dirty="0" smtClean="0"/>
              <a:t>4.2012-2013 The </a:t>
            </a:r>
            <a:r>
              <a:rPr lang="en-US" altLang="ja-JP" sz="2000" b="1" dirty="0" smtClean="0"/>
              <a:t>NPO </a:t>
            </a:r>
            <a:r>
              <a:rPr lang="en-US" altLang="ja-JP" sz="2000" b="1" dirty="0"/>
              <a:t>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sz="2000" b="1" dirty="0" smtClean="0"/>
              <a:t>5.2014-2016 The </a:t>
            </a:r>
            <a:r>
              <a:rPr lang="en-US" altLang="ja-JP" sz="2000" b="1" dirty="0" smtClean="0"/>
              <a:t>NPO </a:t>
            </a:r>
            <a:r>
              <a:rPr lang="en-US" altLang="ja-JP" sz="2000" b="1" dirty="0"/>
              <a:t>VERSTA’s </a:t>
            </a:r>
            <a:r>
              <a:rPr lang="en-US" altLang="ja-JP" sz="2000" b="1" dirty="0" smtClean="0"/>
              <a:t>activity Plan</a:t>
            </a:r>
          </a:p>
          <a:p>
            <a:pPr marL="0" indent="0">
              <a:buNone/>
            </a:pPr>
            <a:r>
              <a:rPr lang="en-US" altLang="ja-JP" sz="2000" b="1" dirty="0"/>
              <a:t>6.2014-2016 The NPO VERSTA’s activity R</a:t>
            </a:r>
            <a:r>
              <a:rPr lang="en-US" altLang="ja-JP" sz="2000" b="1" dirty="0" smtClean="0"/>
              <a:t>esults</a:t>
            </a:r>
          </a:p>
          <a:p>
            <a:pPr marL="0" indent="0">
              <a:buNone/>
            </a:pPr>
            <a:r>
              <a:rPr lang="en-US" sz="2000" b="1" dirty="0" smtClean="0"/>
              <a:t>7.</a:t>
            </a:r>
            <a:r>
              <a:rPr lang="en-US" altLang="ja-JP" sz="2000" b="1" dirty="0" smtClean="0"/>
              <a:t>2014 The </a:t>
            </a:r>
            <a:r>
              <a:rPr lang="en-US" altLang="ja-JP" sz="2000" b="1" dirty="0"/>
              <a:t>NPO 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sz="2000" b="1" dirty="0" smtClean="0"/>
              <a:t>8.</a:t>
            </a:r>
            <a:r>
              <a:rPr lang="en-US" altLang="ja-JP" sz="2000" b="1" dirty="0" smtClean="0"/>
              <a:t>2015 The </a:t>
            </a:r>
            <a:r>
              <a:rPr lang="en-US" altLang="ja-JP" sz="2000" b="1" dirty="0"/>
              <a:t>NPO 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altLang="ja-JP" sz="2000" b="1" dirty="0" smtClean="0"/>
              <a:t>9.2016 </a:t>
            </a:r>
            <a:r>
              <a:rPr lang="en-US" altLang="ja-JP" sz="2000" b="1" dirty="0"/>
              <a:t>The NPO 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altLang="ja-JP" sz="2000" b="1" dirty="0" smtClean="0"/>
              <a:t>10.2017 </a:t>
            </a:r>
            <a:r>
              <a:rPr lang="en-US" altLang="ja-JP" sz="2000" b="1" dirty="0"/>
              <a:t>The NPO VERSTA’s activity Plan</a:t>
            </a:r>
            <a:r>
              <a:rPr lang="ja-JP" altLang="en-US" sz="2000" b="1" dirty="0"/>
              <a:t>：</a:t>
            </a:r>
            <a:r>
              <a:rPr lang="en-US" altLang="ja-JP" sz="2000" b="1" dirty="0" smtClean="0"/>
              <a:t>Conclusion</a:t>
            </a:r>
          </a:p>
          <a:p>
            <a:pPr marL="0" indent="0">
              <a:buNone/>
            </a:pPr>
            <a:r>
              <a:rPr lang="en-US" altLang="ja-JP" sz="2000" b="1" dirty="0"/>
              <a:t>Appendix. VERSTA partnered with API Co., Ltd. </a:t>
            </a:r>
            <a:endParaRPr lang="en-US" altLang="ja-JP" sz="2000" b="1" dirty="0" smtClean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7" y="5960368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20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8</a:t>
            </a:r>
            <a:r>
              <a:rPr lang="en-US" altLang="ja-JP" sz="2800" dirty="0" smtClean="0"/>
              <a:t>. 2015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2015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 descr="C:\Users\由一\AppData\Local\Microsoft\Windows\INetCache\Content.Word\IMG_312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641" y="2389072"/>
            <a:ext cx="2880320" cy="19506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60" y="2380434"/>
            <a:ext cx="2880320" cy="19506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8269" y="4789749"/>
            <a:ext cx="1942734" cy="1555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4848" y="4732873"/>
            <a:ext cx="1942733" cy="1596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8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21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8</a:t>
            </a:r>
            <a:r>
              <a:rPr lang="en-US" altLang="ja-JP" sz="2800" dirty="0" smtClean="0"/>
              <a:t>. 2015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25768" y="1737558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2015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68" y="2222914"/>
            <a:ext cx="2923051" cy="19981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96" y="4553231"/>
            <a:ext cx="2880321" cy="19506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95" y="2185325"/>
            <a:ext cx="2880322" cy="20182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26" y="4553231"/>
            <a:ext cx="2873493" cy="19506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1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22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9</a:t>
            </a:r>
            <a:r>
              <a:rPr lang="en-US" altLang="ja-JP" sz="2800" dirty="0" smtClean="0"/>
              <a:t>. 2016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510250" y="1591209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2016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1958071"/>
            <a:ext cx="3092574" cy="20162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円/楕円 7"/>
          <p:cNvSpPr/>
          <p:nvPr/>
        </p:nvSpPr>
        <p:spPr>
          <a:xfrm>
            <a:off x="3779912" y="2204864"/>
            <a:ext cx="450050" cy="1173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C:\Users\由一\AppData\Local\Microsoft\Windows\INetCache\Content.Word\IMG_44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393" y="1982918"/>
            <a:ext cx="3096344" cy="201622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552" y="4435231"/>
            <a:ext cx="3096344" cy="198348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88" y="4450087"/>
            <a:ext cx="3092574" cy="198348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線吹き出し 1 (枠付き) 12"/>
          <p:cNvSpPr/>
          <p:nvPr/>
        </p:nvSpPr>
        <p:spPr>
          <a:xfrm>
            <a:off x="5127234" y="6467082"/>
            <a:ext cx="3022662" cy="287982"/>
          </a:xfrm>
          <a:prstGeom prst="borderCallout1">
            <a:avLst>
              <a:gd name="adj1" fmla="val -1092"/>
              <a:gd name="adj2" fmla="val 7466"/>
              <a:gd name="adj3" fmla="val -251270"/>
              <a:gd name="adj4" fmla="val 4789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kumimoji="1" lang="en-US" altLang="ja-JP" sz="1200" b="1" dirty="0">
                <a:solidFill>
                  <a:schemeClr val="tx1"/>
                </a:solidFill>
              </a:rPr>
              <a:t>Consul-General of Japan in Sao Paulo </a:t>
            </a:r>
            <a:r>
              <a:rPr kumimoji="1" lang="en-US" altLang="ja-JP" sz="1200" b="1" dirty="0" err="1">
                <a:solidFill>
                  <a:schemeClr val="tx1"/>
                </a:solidFill>
              </a:rPr>
              <a:t>Nakaemon</a:t>
            </a:r>
            <a:r>
              <a:rPr kumimoji="1" lang="en-US" altLang="ja-JP" sz="1200" b="1" dirty="0">
                <a:solidFill>
                  <a:schemeClr val="tx1"/>
                </a:solidFill>
              </a:rPr>
              <a:t> Consul-General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線吹き出し 1 (枠付き) 13"/>
          <p:cNvSpPr/>
          <p:nvPr/>
        </p:nvSpPr>
        <p:spPr>
          <a:xfrm>
            <a:off x="1510250" y="4055188"/>
            <a:ext cx="3351667" cy="314006"/>
          </a:xfrm>
          <a:prstGeom prst="borderCallout1">
            <a:avLst>
              <a:gd name="adj1" fmla="val -11015"/>
              <a:gd name="adj2" fmla="val 55679"/>
              <a:gd name="adj3" fmla="val -241347"/>
              <a:gd name="adj4" fmla="val 7625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kumimoji="1" lang="en-US" altLang="ja-JP" sz="1200" b="1" dirty="0" err="1" smtClean="0">
                <a:solidFill>
                  <a:schemeClr val="tx1"/>
                </a:solidFill>
              </a:rPr>
              <a:t>Jussara</a:t>
            </a:r>
            <a:r>
              <a:rPr kumimoji="1" lang="en-US" altLang="ja-JP" sz="1200" b="1" dirty="0">
                <a:solidFill>
                  <a:schemeClr val="tx1"/>
                </a:solidFill>
              </a:rPr>
              <a:t> </a:t>
            </a:r>
            <a:r>
              <a:rPr kumimoji="1" lang="en-US" altLang="ja-JP" sz="1200" b="1" dirty="0" smtClean="0">
                <a:solidFill>
                  <a:schemeClr val="tx1"/>
                </a:solidFill>
              </a:rPr>
              <a:t>palm appeared </a:t>
            </a:r>
            <a:r>
              <a:rPr kumimoji="1" lang="en-US" altLang="ja-JP" sz="1200" b="1" dirty="0">
                <a:solidFill>
                  <a:schemeClr val="tx1"/>
                </a:solidFill>
              </a:rPr>
              <a:t>at the opening ceremony of the </a:t>
            </a:r>
            <a:r>
              <a:rPr kumimoji="1" lang="en-US" altLang="ja-JP" sz="1200" b="1" dirty="0" smtClean="0">
                <a:solidFill>
                  <a:schemeClr val="tx1"/>
                </a:solidFill>
              </a:rPr>
              <a:t>2016 Rio </a:t>
            </a:r>
            <a:r>
              <a:rPr kumimoji="1" lang="en-US" altLang="ja-JP" sz="1200" b="1" dirty="0">
                <a:solidFill>
                  <a:schemeClr val="tx1"/>
                </a:solidFill>
              </a:rPr>
              <a:t>Olympics opening ceremony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23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9</a:t>
            </a:r>
            <a:r>
              <a:rPr lang="en-US" altLang="ja-JP" sz="2800" dirty="0" smtClean="0"/>
              <a:t>. 2016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510250" y="1677493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2016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9" name="図 8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8" y="2134802"/>
            <a:ext cx="2634551" cy="4099062"/>
          </a:xfrm>
          <a:prstGeom prst="rect">
            <a:avLst/>
          </a:prstGeom>
        </p:spPr>
      </p:pic>
      <p:pic>
        <p:nvPicPr>
          <p:cNvPr id="11" name="図 10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42" y="2359311"/>
            <a:ext cx="5021217" cy="387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400" dirty="0" smtClean="0"/>
              <a:t>10. 2017 The NPO VERSTA’s activity </a:t>
            </a:r>
            <a:r>
              <a:rPr lang="en-US" altLang="ja-JP" sz="2400" dirty="0" err="1" smtClean="0"/>
              <a:t>Plan:Conclusion</a:t>
            </a:r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24</a:t>
            </a:fld>
            <a:endParaRPr 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75656" y="2060848"/>
            <a:ext cx="6264696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367408" y="1931774"/>
            <a:ext cx="7547992" cy="47375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 smtClean="0"/>
              <a:t>2017 our </a:t>
            </a:r>
            <a:r>
              <a:rPr lang="en-US" altLang="ja-JP" sz="1800" b="1" dirty="0"/>
              <a:t>activity Budget</a:t>
            </a:r>
            <a:r>
              <a:rPr lang="en-US" altLang="ja-JP" sz="1800" b="1" dirty="0" smtClean="0"/>
              <a:t> </a:t>
            </a:r>
            <a:r>
              <a:rPr lang="en-US" altLang="ja-JP" sz="1800" dirty="0" smtClean="0"/>
              <a:t>:</a:t>
            </a:r>
            <a:r>
              <a:rPr lang="en-US" altLang="ja-JP" sz="1800" dirty="0"/>
              <a:t> Our project </a:t>
            </a:r>
            <a:r>
              <a:rPr lang="en-US" altLang="ja-JP" sz="1800" dirty="0" smtClean="0"/>
              <a:t>is carry out </a:t>
            </a:r>
            <a:r>
              <a:rPr lang="en-US" altLang="ja-JP" sz="1800" b="1" dirty="0">
                <a:solidFill>
                  <a:srgbClr val="008000"/>
                </a:solidFill>
              </a:rPr>
              <a:t>AF promotion project </a:t>
            </a:r>
            <a:r>
              <a:rPr lang="en-US" altLang="ja-JP" sz="1800" dirty="0"/>
              <a:t>using </a:t>
            </a:r>
            <a:r>
              <a:rPr lang="en-US" altLang="ja-JP" sz="1800" dirty="0" smtClean="0"/>
              <a:t>2016 </a:t>
            </a:r>
            <a:r>
              <a:rPr lang="en-US" altLang="ja-JP" sz="1800" dirty="0"/>
              <a:t>Japan Fund for Global Environment</a:t>
            </a:r>
            <a:r>
              <a:rPr lang="en-US" altLang="ja-JP" sz="1800" dirty="0" smtClean="0"/>
              <a:t>(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\2,000,000</a:t>
            </a:r>
            <a:r>
              <a:rPr lang="en-US" altLang="ja-JP" sz="1800" dirty="0"/>
              <a:t>).</a:t>
            </a:r>
            <a:endParaRPr lang="ja-JP" altLang="ja-JP" sz="1800" dirty="0"/>
          </a:p>
          <a:p>
            <a:r>
              <a:rPr lang="en-US" altLang="ja-JP" sz="1800" b="1" dirty="0" smtClean="0"/>
              <a:t>2017 </a:t>
            </a:r>
            <a:r>
              <a:rPr lang="en-US" altLang="ja-JP" sz="1800" b="1" dirty="0"/>
              <a:t>our </a:t>
            </a:r>
            <a:r>
              <a:rPr lang="en-US" altLang="ja-JP" sz="1800" b="1" dirty="0" smtClean="0"/>
              <a:t>activity plan</a:t>
            </a:r>
            <a:r>
              <a:rPr lang="en-US" altLang="ja-JP" sz="1800" dirty="0" smtClean="0"/>
              <a:t>:</a:t>
            </a:r>
            <a:endParaRPr lang="ja-JP" altLang="ja-JP" sz="1800" dirty="0"/>
          </a:p>
          <a:p>
            <a:pPr marL="0" indent="0">
              <a:buNone/>
            </a:pPr>
            <a:r>
              <a:rPr lang="en-US" altLang="ja-JP" sz="1800" dirty="0" smtClean="0"/>
              <a:t>   1)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VERSTA’s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Jussara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>
                <a:solidFill>
                  <a:srgbClr val="FF0000"/>
                </a:solidFill>
              </a:rPr>
              <a:t>palm AF joint project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meeting</a:t>
            </a:r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 </a:t>
            </a:r>
            <a:r>
              <a:rPr lang="en-US" altLang="ja-JP" sz="1800" dirty="0" smtClean="0">
                <a:solidFill>
                  <a:srgbClr val="0070C0"/>
                </a:solidFill>
              </a:rPr>
              <a:t>     </a:t>
            </a:r>
            <a:r>
              <a:rPr lang="en-US" altLang="ja-JP" sz="1800" dirty="0" smtClean="0"/>
              <a:t>and </a:t>
            </a:r>
            <a:r>
              <a:rPr lang="en-US" altLang="ja-JP" sz="1800" b="1" dirty="0">
                <a:solidFill>
                  <a:srgbClr val="FF0000"/>
                </a:solidFill>
              </a:rPr>
              <a:t>AF technology exchange </a:t>
            </a:r>
            <a:r>
              <a:rPr lang="en-US" altLang="ja-JP" sz="1800" dirty="0" smtClean="0"/>
              <a:t>in </a:t>
            </a:r>
            <a:r>
              <a:rPr lang="en-US" altLang="ja-JP" sz="1800" dirty="0" err="1" smtClean="0"/>
              <a:t>Rapoza</a:t>
            </a:r>
            <a:r>
              <a:rPr lang="en-US" altLang="ja-JP" sz="1800" dirty="0" smtClean="0"/>
              <a:t> &amp;Rio </a:t>
            </a:r>
            <a:r>
              <a:rPr lang="en-US" altLang="ja-JP" sz="1800" dirty="0" err="1" smtClean="0"/>
              <a:t>Preto</a:t>
            </a:r>
            <a:r>
              <a:rPr lang="en-US" altLang="ja-JP" sz="1800" dirty="0" smtClean="0"/>
              <a:t> model  </a:t>
            </a:r>
          </a:p>
          <a:p>
            <a:pPr marL="0" indent="0">
              <a:buNone/>
            </a:pPr>
            <a:r>
              <a:rPr lang="en-US" altLang="ja-JP" sz="1800" dirty="0"/>
              <a:t> </a:t>
            </a:r>
            <a:r>
              <a:rPr lang="en-US" altLang="ja-JP" sz="1800" dirty="0" smtClean="0"/>
              <a:t>     field in </a:t>
            </a:r>
            <a:r>
              <a:rPr lang="en-US" altLang="ja-JP" sz="1800" dirty="0" err="1" smtClean="0"/>
              <a:t>Sete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Baraas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by </a:t>
            </a:r>
            <a:r>
              <a:rPr lang="en-US" altLang="ja-JP" sz="1800" dirty="0"/>
              <a:t>Agricultural </a:t>
            </a:r>
            <a:r>
              <a:rPr lang="en-US" altLang="ja-JP" sz="1800" dirty="0" smtClean="0"/>
              <a:t>Instructors (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\700,000</a:t>
            </a:r>
            <a:r>
              <a:rPr lang="en-US" altLang="ja-JP" sz="1800" dirty="0" smtClean="0"/>
              <a:t>). </a:t>
            </a:r>
          </a:p>
          <a:p>
            <a:pPr marL="0" indent="0">
              <a:buNone/>
            </a:pPr>
            <a:r>
              <a:rPr lang="en-US" altLang="ja-JP" sz="1800" dirty="0" smtClean="0"/>
              <a:t>   2) </a:t>
            </a:r>
            <a:r>
              <a:rPr lang="sv-SE" altLang="ja-JP" sz="1800" dirty="0" smtClean="0"/>
              <a:t>VERSTA’s </a:t>
            </a:r>
            <a:r>
              <a:rPr lang="en-US" altLang="ja-JP" sz="1800" b="1" dirty="0">
                <a:solidFill>
                  <a:srgbClr val="008000"/>
                </a:solidFill>
              </a:rPr>
              <a:t>Expansion of </a:t>
            </a:r>
            <a:r>
              <a:rPr lang="en-US" altLang="ja-JP" sz="1800" b="1" dirty="0" err="1">
                <a:solidFill>
                  <a:srgbClr val="008000"/>
                </a:solidFill>
              </a:rPr>
              <a:t>Jusala</a:t>
            </a:r>
            <a:r>
              <a:rPr lang="en-US" altLang="ja-JP" sz="1800" b="1" dirty="0">
                <a:solidFill>
                  <a:srgbClr val="008000"/>
                </a:solidFill>
              </a:rPr>
              <a:t> Palm AF model field and </a:t>
            </a:r>
            <a:endParaRPr lang="en-US" altLang="ja-JP" sz="18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1800" b="1" dirty="0">
                <a:solidFill>
                  <a:srgbClr val="008000"/>
                </a:solidFill>
              </a:rPr>
              <a:t> </a:t>
            </a:r>
            <a:r>
              <a:rPr lang="en-US" altLang="ja-JP" sz="1800" b="1" dirty="0" smtClean="0">
                <a:solidFill>
                  <a:srgbClr val="008000"/>
                </a:solidFill>
              </a:rPr>
              <a:t>     implementation </a:t>
            </a:r>
            <a:r>
              <a:rPr lang="en-US" altLang="ja-JP" sz="1800" b="1" dirty="0">
                <a:solidFill>
                  <a:srgbClr val="008000"/>
                </a:solidFill>
              </a:rPr>
              <a:t>of follow-up guidance </a:t>
            </a:r>
            <a:r>
              <a:rPr lang="sv-SE" altLang="ja-JP" sz="1800" dirty="0" smtClean="0"/>
              <a:t>(</a:t>
            </a:r>
            <a:r>
              <a:rPr lang="sv-SE" altLang="ja-JP" sz="1800" b="1" dirty="0" smtClean="0">
                <a:solidFill>
                  <a:srgbClr val="0070C0"/>
                </a:solidFill>
              </a:rPr>
              <a:t>\858,000</a:t>
            </a:r>
            <a:r>
              <a:rPr lang="sv-SE" altLang="ja-JP" sz="1800" dirty="0" smtClean="0"/>
              <a:t>).</a:t>
            </a:r>
            <a:endParaRPr lang="en-US" altLang="ja-JP" sz="1800" dirty="0" smtClean="0"/>
          </a:p>
          <a:p>
            <a:pPr marL="0" indent="0">
              <a:buNone/>
            </a:pPr>
            <a:r>
              <a:rPr lang="en-US" altLang="ja-JP" sz="1800" dirty="0" smtClean="0">
                <a:solidFill>
                  <a:srgbClr val="008000"/>
                </a:solidFill>
              </a:rPr>
              <a:t>   </a:t>
            </a:r>
            <a:r>
              <a:rPr lang="en-US" altLang="ja-JP" sz="1800" dirty="0" smtClean="0"/>
              <a:t>3) </a:t>
            </a:r>
            <a:r>
              <a:rPr lang="en-US" altLang="ja-JP" sz="1800" dirty="0"/>
              <a:t>VERSTA’s </a:t>
            </a:r>
            <a:r>
              <a:rPr lang="en-US" altLang="ja-JP" sz="1800" b="1" dirty="0">
                <a:solidFill>
                  <a:srgbClr val="008000"/>
                </a:solidFill>
              </a:rPr>
              <a:t>Implementation of </a:t>
            </a:r>
            <a:r>
              <a:rPr lang="en-US" altLang="ja-JP" sz="1800" b="1" dirty="0" err="1">
                <a:solidFill>
                  <a:srgbClr val="008000"/>
                </a:solidFill>
              </a:rPr>
              <a:t>Jusala</a:t>
            </a:r>
            <a:r>
              <a:rPr lang="en-US" altLang="ja-JP" sz="1800" b="1" dirty="0">
                <a:solidFill>
                  <a:srgbClr val="008000"/>
                </a:solidFill>
              </a:rPr>
              <a:t> Palm AF </a:t>
            </a:r>
            <a:r>
              <a:rPr lang="en-US" altLang="ja-JP" sz="1800" b="1" dirty="0">
                <a:solidFill>
                  <a:srgbClr val="FF9900"/>
                </a:solidFill>
              </a:rPr>
              <a:t>Learning </a:t>
            </a:r>
            <a:endParaRPr lang="en-US" altLang="ja-JP" sz="1800" b="1" dirty="0" smtClean="0">
              <a:solidFill>
                <a:srgbClr val="FF9900"/>
              </a:solidFill>
            </a:endParaRPr>
          </a:p>
          <a:p>
            <a:pPr marL="0" indent="0">
              <a:buNone/>
            </a:pPr>
            <a:r>
              <a:rPr lang="en-US" altLang="ja-JP" sz="1800" b="1" dirty="0">
                <a:solidFill>
                  <a:srgbClr val="FF9900"/>
                </a:solidFill>
              </a:rPr>
              <a:t> </a:t>
            </a:r>
            <a:r>
              <a:rPr lang="en-US" altLang="ja-JP" sz="1800" b="1" dirty="0" smtClean="0">
                <a:solidFill>
                  <a:srgbClr val="FF9900"/>
                </a:solidFill>
              </a:rPr>
              <a:t>     Committee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1800" b="1" dirty="0">
                <a:solidFill>
                  <a:srgbClr val="008000"/>
                </a:solidFill>
              </a:rPr>
              <a:t>and </a:t>
            </a:r>
            <a:r>
              <a:rPr lang="en-US" altLang="ja-JP" sz="1800" b="1" dirty="0">
                <a:solidFill>
                  <a:srgbClr val="FF9900"/>
                </a:solidFill>
              </a:rPr>
              <a:t>Enlightenment Seminar </a:t>
            </a:r>
            <a:r>
              <a:rPr lang="en-US" altLang="ja-JP" sz="1800" dirty="0"/>
              <a:t>(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\232,000</a:t>
            </a:r>
            <a:r>
              <a:rPr lang="en-US" altLang="ja-JP" sz="1800" dirty="0" smtClean="0"/>
              <a:t>).</a:t>
            </a:r>
          </a:p>
          <a:p>
            <a:pPr marL="0" indent="0">
              <a:buNone/>
            </a:pPr>
            <a:r>
              <a:rPr lang="en-US" altLang="ja-JP" sz="1800" dirty="0"/>
              <a:t> </a:t>
            </a:r>
            <a:r>
              <a:rPr lang="en-US" altLang="ja-JP" sz="1800" dirty="0" smtClean="0"/>
              <a:t>  4)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VERSTA’s </a:t>
            </a:r>
            <a:r>
              <a:rPr lang="en-US" altLang="ja-JP" sz="1800" b="1" dirty="0">
                <a:solidFill>
                  <a:srgbClr val="008000"/>
                </a:solidFill>
              </a:rPr>
              <a:t>Implementation of </a:t>
            </a:r>
            <a:r>
              <a:rPr lang="en-US" altLang="ja-JP" sz="1800" b="1" dirty="0" smtClean="0">
                <a:solidFill>
                  <a:srgbClr val="FF9900"/>
                </a:solidFill>
              </a:rPr>
              <a:t>Ecotourism</a:t>
            </a:r>
            <a:r>
              <a:rPr lang="en-US" altLang="ja-JP" sz="18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1800" b="1" dirty="0">
                <a:solidFill>
                  <a:srgbClr val="008000"/>
                </a:solidFill>
              </a:rPr>
              <a:t>introduction</a:t>
            </a:r>
            <a:endParaRPr lang="en-US" altLang="ja-JP" sz="18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ja-JP" sz="1800" b="1" dirty="0">
                <a:solidFill>
                  <a:srgbClr val="008000"/>
                </a:solidFill>
              </a:rPr>
              <a:t> </a:t>
            </a:r>
            <a:r>
              <a:rPr lang="en-US" altLang="ja-JP" sz="1800" b="1" dirty="0" smtClean="0">
                <a:solidFill>
                  <a:srgbClr val="008000"/>
                </a:solidFill>
              </a:rPr>
              <a:t>     support </a:t>
            </a:r>
            <a:r>
              <a:rPr lang="en-US" altLang="ja-JP" sz="1800" b="1" dirty="0">
                <a:solidFill>
                  <a:srgbClr val="008000"/>
                </a:solidFill>
              </a:rPr>
              <a:t>survey </a:t>
            </a:r>
            <a:r>
              <a:rPr lang="en-US" altLang="ja-JP" sz="1800" dirty="0"/>
              <a:t>(</a:t>
            </a:r>
            <a:r>
              <a:rPr lang="en-US" altLang="ja-JP" sz="1800" b="1" dirty="0" smtClean="0">
                <a:solidFill>
                  <a:srgbClr val="0070C0"/>
                </a:solidFill>
              </a:rPr>
              <a:t>\210,000</a:t>
            </a:r>
            <a:r>
              <a:rPr lang="en-US" altLang="ja-JP" sz="18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504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25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400" dirty="0"/>
              <a:t>Appendix. VERSTA partnered with API Co., Ltd. </a:t>
            </a:r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ja-JP" alt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475656" y="1931774"/>
            <a:ext cx="7547992" cy="47375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ja-JP" sz="18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312755" y="1983889"/>
            <a:ext cx="7547992" cy="47375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 smtClean="0"/>
              <a:t>VERSTA </a:t>
            </a:r>
            <a:r>
              <a:rPr lang="en-US" altLang="ja-JP" sz="1800" b="1" dirty="0"/>
              <a:t>has partnered with API Co., Ltd. for </a:t>
            </a:r>
            <a:r>
              <a:rPr lang="en-US" altLang="ja-JP" sz="1800" b="1" dirty="0">
                <a:solidFill>
                  <a:srgbClr val="7030A0"/>
                </a:solidFill>
              </a:rPr>
              <a:t>health food development</a:t>
            </a:r>
            <a:r>
              <a:rPr lang="en-US" altLang="ja-JP" sz="1800" b="1" dirty="0"/>
              <a:t> of </a:t>
            </a:r>
            <a:r>
              <a:rPr lang="en-US" altLang="ja-JP" sz="1800" b="1" dirty="0" err="1" smtClean="0">
                <a:solidFill>
                  <a:schemeClr val="accent2"/>
                </a:solidFill>
              </a:rPr>
              <a:t>Jussala</a:t>
            </a:r>
            <a:r>
              <a:rPr lang="en-US" altLang="ja-JP" sz="1800" b="1" dirty="0" smtClean="0">
                <a:solidFill>
                  <a:schemeClr val="accent2"/>
                </a:solidFill>
              </a:rPr>
              <a:t> </a:t>
            </a:r>
            <a:r>
              <a:rPr lang="en-US" altLang="ja-JP" sz="1800" b="1" dirty="0">
                <a:solidFill>
                  <a:schemeClr val="accent2"/>
                </a:solidFill>
              </a:rPr>
              <a:t>palm fruit</a:t>
            </a:r>
            <a:r>
              <a:rPr lang="en-US" altLang="ja-JP" sz="1800" b="1" dirty="0"/>
              <a:t>.</a:t>
            </a:r>
            <a:endParaRPr lang="ja-JP" altLang="ja-JP" sz="1800" b="1" dirty="0"/>
          </a:p>
        </p:txBody>
      </p:sp>
      <p:pic>
        <p:nvPicPr>
          <p:cNvPr id="8" name="図 7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65" y="3578031"/>
            <a:ext cx="3672408" cy="2783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73" y="2852936"/>
            <a:ext cx="3631719" cy="3503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 descr="画面の領域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3" y="2851507"/>
            <a:ext cx="2810267" cy="609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43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46" y="1772816"/>
            <a:ext cx="6660740" cy="4461296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26</a:t>
            </a:fld>
            <a:endParaRPr 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28600" y="152400"/>
            <a:ext cx="86868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pPr algn="ctr"/>
            <a:r>
              <a:rPr lang="en-US" altLang="ja-JP" sz="2000" dirty="0" smtClean="0"/>
              <a:t>By Japan Fund for Global Environment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2400" dirty="0" smtClean="0"/>
              <a:t>NPO VERSTA’s the agroforestry  promotion project</a:t>
            </a:r>
            <a:endParaRPr lang="ja-JP" alt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493756" y="2015246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Let's meet again!</a:t>
            </a:r>
            <a:endParaRPr lang="en-US" altLang="ja-JP" sz="28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en-US" altLang="ja-JP" sz="2800" dirty="0" err="1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Vamos</a:t>
            </a:r>
            <a:r>
              <a:rPr lang="en-US" altLang="ja-JP" sz="28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800" dirty="0" err="1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nos</a:t>
            </a:r>
            <a:r>
              <a:rPr lang="en-US" altLang="ja-JP" sz="28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800" dirty="0" err="1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ver</a:t>
            </a:r>
            <a:r>
              <a:rPr lang="en-US" altLang="ja-JP" sz="28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800" dirty="0" err="1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novamente</a:t>
            </a:r>
            <a:r>
              <a:rPr lang="en-US" altLang="ja-JP" sz="28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!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108802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「力士 フリー素材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7" y="5345585"/>
            <a:ext cx="863995" cy="9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1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200" dirty="0" smtClean="0">
                <a:effectLst/>
              </a:rPr>
              <a:t>1.Principle</a:t>
            </a:r>
            <a:r>
              <a:rPr lang="en-US" altLang="ja-JP" sz="3200" dirty="0" smtClean="0"/>
              <a:t> </a:t>
            </a:r>
            <a:r>
              <a:rPr lang="en-US" altLang="ja-JP" sz="3200" dirty="0"/>
              <a:t>of </a:t>
            </a:r>
            <a:r>
              <a:rPr lang="en-US" altLang="ja-JP" sz="3200" dirty="0" smtClean="0"/>
              <a:t>The NPO </a:t>
            </a:r>
            <a:r>
              <a:rPr lang="en-US" altLang="ja-JP" sz="3200" dirty="0"/>
              <a:t>VERSTA’s </a:t>
            </a:r>
            <a:r>
              <a:rPr lang="en-US" altLang="ja-JP" sz="3200" dirty="0" smtClean="0"/>
              <a:t>activity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95400" y="1772816"/>
            <a:ext cx="7620000" cy="475252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The ultimate goal of this project is that to achieve </a:t>
            </a:r>
            <a:r>
              <a:rPr lang="en-US" altLang="ja-JP" sz="2400" dirty="0">
                <a:solidFill>
                  <a:srgbClr val="0070C0"/>
                </a:solidFill>
              </a:rPr>
              <a:t>the prevention of global warming </a:t>
            </a:r>
            <a:r>
              <a:rPr lang="en-US" altLang="ja-JP" sz="2400" dirty="0" smtClean="0"/>
              <a:t>through </a:t>
            </a:r>
            <a:r>
              <a:rPr lang="en-US" altLang="ja-JP" sz="2400" dirty="0" smtClean="0">
                <a:solidFill>
                  <a:srgbClr val="FF0000"/>
                </a:solidFill>
              </a:rPr>
              <a:t>the conservation of the Atlantic coastal forest (Mata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Atlãntica</a:t>
            </a:r>
            <a:r>
              <a:rPr lang="en-US" altLang="ja-JP" sz="2400" dirty="0" smtClean="0">
                <a:solidFill>
                  <a:srgbClr val="FF0000"/>
                </a:solidFill>
              </a:rPr>
              <a:t>) in Brazil </a:t>
            </a:r>
            <a:r>
              <a:rPr lang="en-US" altLang="ja-JP" sz="2400" dirty="0"/>
              <a:t>that has been harvested </a:t>
            </a:r>
            <a:r>
              <a:rPr lang="en-US" altLang="ja-JP" sz="2400" dirty="0" smtClean="0"/>
              <a:t>93% </a:t>
            </a:r>
            <a:r>
              <a:rPr lang="en-US" altLang="ja-JP" sz="2400" dirty="0"/>
              <a:t>by the agricultural </a:t>
            </a:r>
            <a:r>
              <a:rPr lang="en-US" altLang="ja-JP" sz="2400" dirty="0" smtClean="0"/>
              <a:t>development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etc..</a:t>
            </a:r>
            <a:endParaRPr lang="ja-JP" altLang="ja-JP" sz="2400" dirty="0"/>
          </a:p>
          <a:p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Our</a:t>
            </a:r>
            <a:r>
              <a:rPr lang="ja-JP" altLang="en-US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Principle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The NPO </a:t>
            </a:r>
            <a:r>
              <a:rPr lang="en-US" altLang="ja-JP" sz="2400" dirty="0"/>
              <a:t>VERSTA was established to contribute to the realization of </a:t>
            </a: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FF0000"/>
                </a:solidFill>
              </a:rPr>
              <a:t>a </a:t>
            </a:r>
            <a:r>
              <a:rPr lang="en-US" altLang="ja-JP" sz="2400" dirty="0">
                <a:solidFill>
                  <a:srgbClr val="FF0000"/>
                </a:solidFill>
              </a:rPr>
              <a:t>low-carbon society </a:t>
            </a:r>
            <a:r>
              <a:rPr lang="en-US" altLang="ja-JP" sz="2400" dirty="0"/>
              <a:t>and </a:t>
            </a:r>
            <a:r>
              <a:rPr lang="en-US" altLang="ja-JP" sz="2400" dirty="0">
                <a:solidFill>
                  <a:srgbClr val="0070C0"/>
                </a:solidFill>
              </a:rPr>
              <a:t>the promotion of sustainable global environment maintenance</a:t>
            </a:r>
            <a:r>
              <a:rPr lang="en-US" altLang="ja-JP" sz="2400" dirty="0"/>
              <a:t>. </a:t>
            </a:r>
            <a:endParaRPr lang="ja-JP" altLang="ja-JP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967085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7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260648"/>
            <a:ext cx="8686800" cy="85007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3200" dirty="0" smtClean="0">
                <a:effectLst/>
              </a:rPr>
              <a:t>1.Principle</a:t>
            </a:r>
            <a:r>
              <a:rPr lang="en-US" altLang="ja-JP" sz="3200" dirty="0" smtClean="0"/>
              <a:t> of NPO VERSTA’s activity</a:t>
            </a:r>
            <a:endParaRPr lang="ja-JP" altLang="en-US" sz="32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33" y="1753481"/>
            <a:ext cx="5544616" cy="4608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4</a:t>
            </a:fld>
            <a:endParaRPr lang="en-US"/>
          </a:p>
        </p:txBody>
      </p:sp>
      <p:sp>
        <p:nvSpPr>
          <p:cNvPr id="12" name="フローチャート: 結合子 11"/>
          <p:cNvSpPr/>
          <p:nvPr/>
        </p:nvSpPr>
        <p:spPr>
          <a:xfrm>
            <a:off x="5724128" y="5111473"/>
            <a:ext cx="72008" cy="45719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3" name="線吹き出し 1 (枠付き) 12"/>
          <p:cNvSpPr/>
          <p:nvPr/>
        </p:nvSpPr>
        <p:spPr>
          <a:xfrm>
            <a:off x="6749714" y="5302053"/>
            <a:ext cx="918629" cy="216024"/>
          </a:xfrm>
          <a:prstGeom prst="borderCallout1">
            <a:avLst>
              <a:gd name="adj1" fmla="val 18750"/>
              <a:gd name="adj2" fmla="val -8333"/>
              <a:gd name="adj3" fmla="val -71357"/>
              <a:gd name="adj4" fmla="val -99634"/>
            </a:avLst>
          </a:prstGeom>
          <a:noFill/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 smtClean="0">
                <a:solidFill>
                  <a:srgbClr val="0070C0"/>
                </a:solidFill>
              </a:rPr>
              <a:t>Sete</a:t>
            </a:r>
            <a:r>
              <a:rPr kumimoji="1" lang="en-US" altLang="ja-JP" sz="1200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1200" dirty="0" err="1">
                <a:solidFill>
                  <a:srgbClr val="0070C0"/>
                </a:solidFill>
              </a:rPr>
              <a:t>Barras</a:t>
            </a:r>
            <a:r>
              <a:rPr kumimoji="1" lang="en-US" altLang="ja-JP" sz="1200" dirty="0">
                <a:solidFill>
                  <a:srgbClr val="0070C0"/>
                </a:solidFill>
              </a:rPr>
              <a:t> 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11" name="線吹き出し 1 (枠付き) 10"/>
          <p:cNvSpPr/>
          <p:nvPr/>
        </p:nvSpPr>
        <p:spPr>
          <a:xfrm flipH="1">
            <a:off x="827584" y="4963616"/>
            <a:ext cx="1286749" cy="199723"/>
          </a:xfrm>
          <a:prstGeom prst="borderCallout1">
            <a:avLst>
              <a:gd name="adj1" fmla="val 18750"/>
              <a:gd name="adj2" fmla="val -8333"/>
              <a:gd name="adj3" fmla="val 239472"/>
              <a:gd name="adj4" fmla="val -44365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131million ha 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線吹き出し 1 (枠付き) 13"/>
          <p:cNvSpPr/>
          <p:nvPr/>
        </p:nvSpPr>
        <p:spPr>
          <a:xfrm flipH="1">
            <a:off x="824107" y="5336647"/>
            <a:ext cx="1286749" cy="199723"/>
          </a:xfrm>
          <a:prstGeom prst="borderCallout1">
            <a:avLst>
              <a:gd name="adj1" fmla="val 18750"/>
              <a:gd name="adj2" fmla="val -8333"/>
              <a:gd name="adj3" fmla="val 226575"/>
              <a:gd name="adj4" fmla="val -44365"/>
            </a:avLst>
          </a:prstGeom>
          <a:noFill/>
          <a:ln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13 million ha 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86" y="920262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3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287852"/>
            <a:ext cx="8686800" cy="1056042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2.Background </a:t>
            </a:r>
            <a:r>
              <a:rPr lang="en-US" altLang="ja-JP" sz="3200" dirty="0"/>
              <a:t>of NPO VERSTA’s activity</a:t>
            </a:r>
            <a:br>
              <a:rPr lang="en-US" altLang="ja-JP" sz="3200" dirty="0"/>
            </a:b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95400" y="1772816"/>
            <a:ext cx="7620000" cy="4968552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/>
              <a:t>Brazil is the country of </a:t>
            </a:r>
            <a:r>
              <a:rPr lang="en-US" altLang="ja-JP" sz="2400" dirty="0">
                <a:solidFill>
                  <a:srgbClr val="FF0000"/>
                </a:solidFill>
              </a:rPr>
              <a:t>the world's largest Japanese immigrants</a:t>
            </a:r>
            <a:r>
              <a:rPr lang="en-US" altLang="ja-JP" sz="2400" dirty="0"/>
              <a:t>, about </a:t>
            </a:r>
            <a:r>
              <a:rPr lang="en-US" altLang="ja-JP" sz="2400" dirty="0">
                <a:solidFill>
                  <a:srgbClr val="FF0000"/>
                </a:solidFill>
              </a:rPr>
              <a:t>260,000 </a:t>
            </a:r>
            <a:r>
              <a:rPr lang="en-US" altLang="ja-JP" sz="2400" dirty="0"/>
              <a:t>Japanese went to Brazil before World War II through the postwar period. </a:t>
            </a:r>
            <a:endParaRPr lang="en-US" altLang="ja-JP" sz="2400" dirty="0" smtClean="0"/>
          </a:p>
          <a:p>
            <a:r>
              <a:rPr lang="en-US" altLang="ja-JP" sz="2400" dirty="0"/>
              <a:t>Today, </a:t>
            </a:r>
            <a:r>
              <a:rPr lang="en-US" altLang="ja-JP" sz="2400" dirty="0" smtClean="0"/>
              <a:t>Japanese people are eating </a:t>
            </a:r>
            <a:r>
              <a:rPr lang="en-US" altLang="ja-JP" sz="2400" dirty="0">
                <a:solidFill>
                  <a:srgbClr val="008000"/>
                </a:solidFill>
              </a:rPr>
              <a:t>delicious coffee </a:t>
            </a:r>
            <a:r>
              <a:rPr lang="en-US" altLang="ja-JP" sz="2400" dirty="0" smtClean="0">
                <a:solidFill>
                  <a:srgbClr val="008000"/>
                </a:solidFill>
              </a:rPr>
              <a:t>, </a:t>
            </a:r>
            <a:r>
              <a:rPr lang="en-US" altLang="ja-JP" sz="2400" dirty="0">
                <a:solidFill>
                  <a:srgbClr val="008000"/>
                </a:solidFill>
              </a:rPr>
              <a:t>orange, and </a:t>
            </a:r>
            <a:r>
              <a:rPr lang="en-US" altLang="ja-JP" sz="2400" dirty="0" smtClean="0">
                <a:solidFill>
                  <a:srgbClr val="008000"/>
                </a:solidFill>
              </a:rPr>
              <a:t>chicken etc. of Brazil.</a:t>
            </a:r>
          </a:p>
          <a:p>
            <a:r>
              <a:rPr lang="en-US" altLang="ja-JP" sz="2400" dirty="0"/>
              <a:t>However, the Atlantic forest (Mata </a:t>
            </a:r>
            <a:r>
              <a:rPr lang="en-US" altLang="ja-JP" sz="2400" dirty="0" err="1"/>
              <a:t>Atlãntica</a:t>
            </a:r>
            <a:r>
              <a:rPr lang="en-US" altLang="ja-JP" sz="2400" dirty="0"/>
              <a:t>) and the Amazon of Brazil has continued to the present </a:t>
            </a:r>
            <a:r>
              <a:rPr lang="en-US" altLang="ja-JP" sz="2400" dirty="0">
                <a:solidFill>
                  <a:srgbClr val="FF0000"/>
                </a:solidFill>
              </a:rPr>
              <a:t>decrease of tropical rainforest </a:t>
            </a:r>
            <a:r>
              <a:rPr lang="en-US" altLang="ja-JP" sz="2400" dirty="0"/>
              <a:t>by developing </a:t>
            </a:r>
            <a:r>
              <a:rPr lang="en-US" altLang="ja-JP" sz="2400" dirty="0">
                <a:solidFill>
                  <a:srgbClr val="FF0000"/>
                </a:solidFill>
              </a:rPr>
              <a:t>large-scale illegal logging</a:t>
            </a:r>
            <a:r>
              <a:rPr lang="en-US" altLang="ja-JP" sz="2400" dirty="0"/>
              <a:t> and due to delays in improving the lives of local residents, if you leave it, Brazilian rainforest that has been concern can be reduced significantly.</a:t>
            </a:r>
            <a:endParaRPr kumimoji="1" lang="ja-JP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815873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of </a:t>
            </a:r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The NPO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VERSTA</a:t>
            </a:r>
            <a:endParaRPr kumimoji="1"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1187624" y="1772816"/>
            <a:ext cx="7727776" cy="50851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Our</a:t>
            </a:r>
            <a:r>
              <a:rPr lang="ja-JP" altLang="en-US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Mission</a:t>
            </a:r>
            <a:r>
              <a:rPr lang="ja-JP" altLang="en-US" sz="2400" dirty="0" smtClean="0"/>
              <a:t>：</a:t>
            </a:r>
            <a:r>
              <a:rPr lang="en-US" altLang="ja-JP" sz="2400" dirty="0"/>
              <a:t>We support the spread of </a:t>
            </a:r>
            <a:r>
              <a:rPr lang="en-US" altLang="ja-JP" sz="2400" dirty="0">
                <a:solidFill>
                  <a:srgbClr val="FF0000"/>
                </a:solidFill>
              </a:rPr>
              <a:t>agroforestry</a:t>
            </a: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attracting global attention to the use of sound agricultural methods to help reproduction and the maintenance of key natural environments such as </a:t>
            </a:r>
            <a:r>
              <a:rPr lang="en-US" altLang="ja-JP" sz="2400" dirty="0">
                <a:solidFill>
                  <a:srgbClr val="008000"/>
                </a:solidFill>
              </a:rPr>
              <a:t>the Atlantic forest (</a:t>
            </a:r>
            <a:r>
              <a:rPr lang="en-US" altLang="ja-JP" sz="2400" dirty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Mata </a:t>
            </a:r>
            <a:r>
              <a:rPr lang="en-US" altLang="ja-JP" sz="2400" dirty="0" err="1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Atlãntica</a:t>
            </a:r>
            <a:r>
              <a:rPr lang="en-US" altLang="ja-JP" sz="2400" dirty="0">
                <a:solidFill>
                  <a:srgbClr val="008000"/>
                </a:solidFill>
              </a:rPr>
              <a:t>) </a:t>
            </a:r>
            <a:r>
              <a:rPr lang="en-US" altLang="ja-JP" sz="2400" dirty="0"/>
              <a:t>.</a:t>
            </a:r>
            <a:endParaRPr lang="ja-JP" altLang="ja-JP" sz="2400" dirty="0"/>
          </a:p>
          <a:p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Our Activities</a:t>
            </a:r>
            <a:r>
              <a:rPr lang="en-US" altLang="ja-JP" sz="2400" dirty="0" smtClean="0"/>
              <a:t>:</a:t>
            </a:r>
          </a:p>
          <a:p>
            <a:pPr marL="0" indent="0">
              <a:buNone/>
            </a:pPr>
            <a:r>
              <a:rPr lang="en-US" altLang="ja-JP" sz="2400" b="1" dirty="0"/>
              <a:t> </a:t>
            </a:r>
            <a:r>
              <a:rPr lang="en-US" altLang="ja-JP" sz="2400" b="1" dirty="0" smtClean="0"/>
              <a:t>   </a:t>
            </a:r>
            <a:r>
              <a:rPr lang="en-US" altLang="ja-JP" sz="2400" dirty="0" smtClean="0"/>
              <a:t>The </a:t>
            </a:r>
            <a:r>
              <a:rPr lang="en-US" altLang="ja-JP" sz="2400" dirty="0" smtClean="0">
                <a:solidFill>
                  <a:srgbClr val="FF0000"/>
                </a:solidFill>
              </a:rPr>
              <a:t>1st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Step: A</a:t>
            </a:r>
            <a:r>
              <a:rPr lang="en-US" altLang="ja-JP" sz="2400" dirty="0" smtClean="0"/>
              <a:t>groforestry </a:t>
            </a:r>
            <a:r>
              <a:rPr lang="en-US" altLang="ja-JP" sz="2400" dirty="0"/>
              <a:t>support </a:t>
            </a:r>
            <a:r>
              <a:rPr lang="en-US" altLang="ja-JP" sz="2400" dirty="0" smtClean="0"/>
              <a:t>charity Live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(</a:t>
            </a:r>
            <a:r>
              <a:rPr lang="en-US" altLang="ja-JP" sz="2400" dirty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AF AID</a:t>
            </a:r>
            <a:r>
              <a:rPr lang="en-US" altLang="ja-JP" sz="2400" dirty="0" smtClean="0"/>
              <a:t>).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    </a:t>
            </a:r>
            <a:r>
              <a:rPr lang="en-US" altLang="ja-JP" sz="2400" dirty="0" smtClean="0"/>
              <a:t>The </a:t>
            </a:r>
            <a:r>
              <a:rPr lang="en-US" altLang="ja-JP" sz="2400" dirty="0" smtClean="0">
                <a:solidFill>
                  <a:srgbClr val="FF0000"/>
                </a:solidFill>
              </a:rPr>
              <a:t>2nd</a:t>
            </a:r>
            <a:r>
              <a:rPr lang="en-US" altLang="ja-JP" sz="2400" dirty="0" smtClean="0"/>
              <a:t> Step: </a:t>
            </a:r>
            <a:r>
              <a:rPr lang="en-US" altLang="ja-JP" sz="2400" dirty="0"/>
              <a:t>AF support music distribution </a:t>
            </a:r>
            <a:r>
              <a:rPr lang="en-US" altLang="ja-JP" sz="2400" dirty="0" smtClean="0"/>
              <a:t>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 project(</a:t>
            </a:r>
            <a:r>
              <a:rPr lang="en-US" altLang="ja-JP" sz="2400" dirty="0" smtClean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AF</a:t>
            </a:r>
            <a:r>
              <a:rPr lang="en-US" altLang="ja-JP" sz="2400" dirty="0" smtClean="0"/>
              <a:t> </a:t>
            </a:r>
            <a:r>
              <a:rPr lang="en-US" altLang="ja-JP" sz="2400" dirty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Music Distribution</a:t>
            </a:r>
            <a:r>
              <a:rPr lang="en-US" altLang="ja-JP" sz="2400" dirty="0"/>
              <a:t>).</a:t>
            </a:r>
          </a:p>
          <a:p>
            <a:pPr marL="0" indent="0">
              <a:buNone/>
            </a:pPr>
            <a:r>
              <a:rPr lang="en-US" altLang="ja-JP" sz="2400" dirty="0" smtClean="0"/>
              <a:t>     The </a:t>
            </a:r>
            <a:r>
              <a:rPr lang="en-US" altLang="ja-JP" sz="2400" dirty="0" smtClean="0">
                <a:solidFill>
                  <a:srgbClr val="FF0000"/>
                </a:solidFill>
              </a:rPr>
              <a:t>3rd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Step: AF cultivation method establishment </a:t>
            </a:r>
            <a:r>
              <a:rPr lang="en-US" altLang="ja-JP" sz="2400" dirty="0" smtClean="0"/>
              <a:t>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 support project(</a:t>
            </a:r>
            <a:r>
              <a:rPr lang="en-US" altLang="ja-JP" sz="2400" dirty="0" smtClean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AF</a:t>
            </a:r>
            <a:r>
              <a:rPr lang="en-US" altLang="ja-JP" sz="2400" dirty="0" smtClean="0"/>
              <a:t> </a:t>
            </a:r>
            <a:r>
              <a:rPr lang="en-US" altLang="ja-JP" sz="2400" dirty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cultivation manual</a:t>
            </a:r>
            <a:r>
              <a:rPr lang="en-US" altLang="ja-JP" sz="2400" dirty="0"/>
              <a:t>).</a:t>
            </a:r>
            <a:endParaRPr lang="en-US" altLang="ja-JP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 smtClean="0"/>
              <a:t>     The </a:t>
            </a:r>
            <a:r>
              <a:rPr lang="en-US" altLang="ja-JP" sz="2400" dirty="0" smtClean="0">
                <a:solidFill>
                  <a:srgbClr val="FF0000"/>
                </a:solidFill>
              </a:rPr>
              <a:t>4th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Step:  AF fruit commercialization support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 project(</a:t>
            </a:r>
            <a:r>
              <a:rPr lang="en-US" altLang="ja-JP" sz="2400" dirty="0" smtClean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High</a:t>
            </a:r>
            <a:r>
              <a:rPr lang="en-US" altLang="ja-JP" sz="2400" dirty="0" smtClean="0"/>
              <a:t> </a:t>
            </a:r>
            <a:r>
              <a:rPr lang="en-US" altLang="ja-JP" sz="2400" dirty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value added </a:t>
            </a:r>
            <a:r>
              <a:rPr lang="en-US" altLang="ja-JP" sz="2400" dirty="0" smtClean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support</a:t>
            </a:r>
            <a:r>
              <a:rPr lang="en-US" altLang="ja-JP" sz="2400" dirty="0" smtClean="0"/>
              <a:t>).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2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</p:spPr>
        <p:txBody>
          <a:bodyPr>
            <a:normAutofit/>
          </a:bodyPr>
          <a:lstStyle/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of </a:t>
            </a:r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The NPO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VERSTA</a:t>
            </a:r>
            <a:endParaRPr kumimoji="1"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841589"/>
            <a:ext cx="3456384" cy="236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211429"/>
            <a:ext cx="3433339" cy="236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テキスト ボックス 6"/>
          <p:cNvSpPr txBox="1"/>
          <p:nvPr/>
        </p:nvSpPr>
        <p:spPr>
          <a:xfrm>
            <a:off x="5784613" y="198403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“</a:t>
            </a:r>
            <a:r>
              <a:rPr kumimoji="1" lang="en-US" altLang="ja-JP" sz="2400" dirty="0">
                <a:solidFill>
                  <a:srgbClr val="008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AF AID </a:t>
            </a:r>
            <a:r>
              <a:rPr kumimoji="1" lang="en-US" altLang="ja-JP" sz="2400" dirty="0"/>
              <a:t>Vol.2″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41043" y="256490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n-NO" altLang="ja-JP" b="1" dirty="0" smtClean="0"/>
              <a:t>Date</a:t>
            </a:r>
            <a:r>
              <a:rPr kumimoji="1" lang="ja-JP" altLang="nn-NO" dirty="0" smtClean="0"/>
              <a:t>：</a:t>
            </a:r>
            <a:r>
              <a:rPr kumimoji="1" lang="nn-NO" altLang="ja-JP" dirty="0"/>
              <a:t>Fri., September 30, 2011 OPEN 18:30/START </a:t>
            </a:r>
            <a:r>
              <a:rPr kumimoji="1" lang="nn-NO" altLang="ja-JP" dirty="0" smtClean="0"/>
              <a:t>19:00</a:t>
            </a:r>
          </a:p>
          <a:p>
            <a:r>
              <a:rPr kumimoji="1" lang="en-US" altLang="ja-JP" b="1" dirty="0"/>
              <a:t> </a:t>
            </a:r>
            <a:r>
              <a:rPr kumimoji="1" lang="en-US" altLang="ja-JP" b="1" dirty="0" smtClean="0"/>
              <a:t>Place </a:t>
            </a:r>
            <a:r>
              <a:rPr kumimoji="1" lang="ja-JP" altLang="en-US" dirty="0"/>
              <a:t>：</a:t>
            </a:r>
            <a:r>
              <a:rPr kumimoji="1" lang="en-US" altLang="ja-JP" dirty="0" err="1"/>
              <a:t>Nihombashi</a:t>
            </a:r>
            <a:r>
              <a:rPr kumimoji="1" lang="en-US" altLang="ja-JP" dirty="0"/>
              <a:t>  social education hall </a:t>
            </a:r>
            <a:r>
              <a:rPr kumimoji="1" lang="en-US" altLang="ja-JP" dirty="0" smtClean="0"/>
              <a:t>8F,Tokyo,JAPAN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31640" y="457296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Part </a:t>
            </a:r>
            <a:r>
              <a:rPr kumimoji="1" lang="en-US" altLang="ja-JP" b="1" dirty="0" smtClean="0"/>
              <a:t>I</a:t>
            </a:r>
            <a:r>
              <a:rPr kumimoji="1" lang="en-US" altLang="ja-JP" dirty="0" smtClean="0"/>
              <a:t>: </a:t>
            </a:r>
            <a:r>
              <a:rPr kumimoji="1" lang="en-US" altLang="ja-JP" dirty="0"/>
              <a:t>Video Lecture “</a:t>
            </a:r>
            <a:r>
              <a:rPr kumimoji="1" lang="en-US" altLang="ja-JP" b="1" dirty="0">
                <a:solidFill>
                  <a:srgbClr val="008000"/>
                </a:solidFill>
              </a:rPr>
              <a:t>Agroforestry</a:t>
            </a:r>
            <a:r>
              <a:rPr kumimoji="1" lang="en-US" altLang="ja-JP" dirty="0" smtClean="0"/>
              <a:t>”</a:t>
            </a:r>
          </a:p>
          <a:p>
            <a:r>
              <a:rPr kumimoji="1" lang="en-US" altLang="ja-JP" dirty="0" smtClean="0"/>
              <a:t>         Lecturer</a:t>
            </a:r>
            <a:r>
              <a:rPr kumimoji="1" lang="en-US" altLang="ja-JP" dirty="0"/>
              <a:t>/</a:t>
            </a:r>
            <a:r>
              <a:rPr kumimoji="1" lang="en-US" altLang="ja-JP" dirty="0" smtClean="0"/>
              <a:t>Dr. Masaaki Yamada,   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          Assistant </a:t>
            </a:r>
            <a:r>
              <a:rPr kumimoji="1" lang="en-US" altLang="ja-JP" dirty="0"/>
              <a:t>Professor </a:t>
            </a:r>
            <a:r>
              <a:rPr kumimoji="1" lang="en-US" altLang="ja-JP" dirty="0" smtClean="0"/>
              <a:t>,TUAT</a:t>
            </a:r>
          </a:p>
          <a:p>
            <a:r>
              <a:rPr kumimoji="1" lang="en-US" altLang="ja-JP" b="1" dirty="0"/>
              <a:t>Part </a:t>
            </a:r>
            <a:r>
              <a:rPr kumimoji="1" lang="en-US" altLang="ja-JP" b="1" dirty="0" smtClean="0"/>
              <a:t>II</a:t>
            </a:r>
            <a:r>
              <a:rPr kumimoji="1" lang="en-US" altLang="ja-JP" dirty="0" smtClean="0"/>
              <a:t>: </a:t>
            </a:r>
            <a:r>
              <a:rPr kumimoji="1" lang="en-US" altLang="ja-JP" dirty="0"/>
              <a:t>Special </a:t>
            </a:r>
            <a:r>
              <a:rPr kumimoji="1" lang="en-US" altLang="ja-JP" dirty="0" smtClean="0"/>
              <a:t>Live</a:t>
            </a:r>
          </a:p>
          <a:p>
            <a:r>
              <a:rPr kumimoji="1" lang="en-US" altLang="ja-JP" dirty="0"/>
              <a:t>          </a:t>
            </a:r>
            <a:r>
              <a:rPr kumimoji="1" lang="en-US" altLang="ja-JP" dirty="0" smtClean="0"/>
              <a:t>Singer/ </a:t>
            </a:r>
            <a:r>
              <a:rPr kumimoji="1" lang="en-US" altLang="ja-JP" dirty="0" err="1">
                <a:solidFill>
                  <a:srgbClr val="FF0000"/>
                </a:solidFill>
              </a:rPr>
              <a:t>Takako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rgbClr val="FF0000"/>
                </a:solidFill>
              </a:rPr>
              <a:t>Sirai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7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8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210465"/>
            <a:ext cx="8686800" cy="1056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of The NPO VERSTA</a:t>
            </a:r>
            <a:endParaRPr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148064" y="198403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“</a:t>
            </a:r>
            <a:r>
              <a:rPr lang="en-US" altLang="ja-JP" sz="2400" dirty="0">
                <a:solidFill>
                  <a:srgbClr val="008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Music </a:t>
            </a:r>
            <a:r>
              <a:rPr lang="en-US" altLang="ja-JP" sz="2400" dirty="0">
                <a:solidFill>
                  <a:srgbClr val="008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Distribution </a:t>
            </a:r>
            <a:r>
              <a:rPr kumimoji="1" lang="en-US" altLang="ja-JP" sz="2400" dirty="0" smtClean="0"/>
              <a:t>″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8064" y="2564904"/>
            <a:ext cx="36724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n-NO" altLang="ja-JP" b="1" dirty="0" smtClean="0"/>
              <a:t>Date</a:t>
            </a:r>
            <a:r>
              <a:rPr kumimoji="1" lang="ja-JP" altLang="nn-NO" dirty="0" smtClean="0"/>
              <a:t>：</a:t>
            </a:r>
            <a:r>
              <a:rPr lang="en-US" altLang="ja-JP" dirty="0" smtClean="0"/>
              <a:t>From Oct., 2014</a:t>
            </a:r>
            <a:endParaRPr kumimoji="1" lang="en-US" altLang="ja-JP" dirty="0"/>
          </a:p>
          <a:p>
            <a:r>
              <a:rPr kumimoji="1" lang="en-US" altLang="ja-JP" b="1" dirty="0" smtClean="0"/>
              <a:t>Artist </a:t>
            </a:r>
            <a:r>
              <a:rPr kumimoji="1" lang="en-US" altLang="ja-JP" dirty="0" smtClean="0"/>
              <a:t>: Jazz </a:t>
            </a:r>
            <a:r>
              <a:rPr kumimoji="1" lang="en-US" altLang="ja-JP" dirty="0" err="1" smtClean="0"/>
              <a:t>Pinist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Ritsuko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Endo</a:t>
            </a:r>
            <a:r>
              <a:rPr kumimoji="1" lang="en-US" altLang="ja-JP" dirty="0" err="1" smtClean="0"/>
              <a:t>@FRV</a:t>
            </a:r>
            <a:endParaRPr kumimoji="1" lang="en-US" altLang="ja-JP" dirty="0" smtClean="0"/>
          </a:p>
          <a:p>
            <a:r>
              <a:rPr lang="en-US" altLang="ja-JP" b="1" dirty="0" smtClean="0"/>
              <a:t>Mechanisms</a:t>
            </a:r>
            <a:r>
              <a:rPr lang="en-US" altLang="ja-JP" dirty="0" smtClean="0"/>
              <a:t>: </a:t>
            </a:r>
            <a:r>
              <a:rPr lang="en-US" altLang="ja-JP" dirty="0" err="1"/>
              <a:t>Ritsuko</a:t>
            </a:r>
            <a:r>
              <a:rPr lang="en-US" altLang="ja-JP" dirty="0"/>
              <a:t> Endo has decided to agree with the spirit of the activity VERSTA, is carried out worldwide delivery of music, make donations to VERSTA activities </a:t>
            </a:r>
            <a:r>
              <a:rPr lang="en-US" altLang="ja-JP" dirty="0">
                <a:solidFill>
                  <a:srgbClr val="FF0000"/>
                </a:solidFill>
              </a:rPr>
              <a:t>1% of its sales</a:t>
            </a:r>
            <a:r>
              <a:rPr lang="en-US" altLang="ja-JP" dirty="0" smtClean="0"/>
              <a:t>.</a:t>
            </a:r>
          </a:p>
          <a:p>
            <a:r>
              <a:rPr kumimoji="1" lang="en-US" altLang="ja-JP" b="1" dirty="0"/>
              <a:t>Current situation </a:t>
            </a:r>
            <a:r>
              <a:rPr kumimoji="1" lang="en-US" altLang="ja-JP" dirty="0" smtClean="0"/>
              <a:t>:Music </a:t>
            </a:r>
            <a:r>
              <a:rPr kumimoji="1" lang="en-US" altLang="ja-JP" dirty="0"/>
              <a:t>fans around the world </a:t>
            </a:r>
            <a:r>
              <a:rPr kumimoji="1" lang="en-US" altLang="ja-JP" dirty="0" smtClean="0"/>
              <a:t>have </a:t>
            </a:r>
            <a:r>
              <a:rPr kumimoji="1" lang="en-US" altLang="ja-JP" dirty="0"/>
              <a:t>enjoyed with such as downloading and streaming </a:t>
            </a:r>
            <a:r>
              <a:rPr kumimoji="1" lang="en-US" altLang="ja-JP" dirty="0" err="1" smtClean="0"/>
              <a:t>Ritsuko</a:t>
            </a:r>
            <a:r>
              <a:rPr kumimoji="1" lang="en-US" altLang="ja-JP" dirty="0" smtClean="0"/>
              <a:t> Endo’s CD </a:t>
            </a:r>
            <a:r>
              <a:rPr kumimoji="1" lang="en-US" altLang="ja-JP" dirty="0"/>
              <a:t>music from the Music </a:t>
            </a:r>
            <a:r>
              <a:rPr kumimoji="1" lang="en-US" altLang="ja-JP" dirty="0" smtClean="0"/>
              <a:t>Delivery </a:t>
            </a:r>
            <a:r>
              <a:rPr kumimoji="1" lang="en-US" altLang="ja-JP" dirty="0"/>
              <a:t>site. Most access to often </a:t>
            </a:r>
            <a:r>
              <a:rPr kumimoji="1" lang="en-US" altLang="ja-JP" dirty="0" smtClean="0"/>
              <a:t>are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Japan, Taiwan, Korea etc. </a:t>
            </a:r>
            <a:r>
              <a:rPr kumimoji="1" lang="en-US" altLang="ja-JP" dirty="0" smtClean="0"/>
              <a:t>.</a:t>
            </a:r>
          </a:p>
        </p:txBody>
      </p:sp>
      <p:pic>
        <p:nvPicPr>
          <p:cNvPr id="1026" name="Picture 2" descr="FRV集合スクエア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994301"/>
            <a:ext cx="3240360" cy="352293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9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210465"/>
            <a:ext cx="8686800" cy="1056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of The NPO VERSTA</a:t>
            </a:r>
            <a:endParaRPr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59062" y="1361221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“</a:t>
            </a:r>
            <a:r>
              <a:rPr kumimoji="1" lang="en-US" altLang="ja-JP" sz="24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Music delivery leads to AF</a:t>
            </a:r>
            <a:r>
              <a:rPr kumimoji="1" lang="en-US" altLang="ja-JP" sz="2400" dirty="0"/>
              <a:t>″</a:t>
            </a:r>
            <a:endParaRPr kumimoji="1" lang="ja-JP" altLang="en-US" sz="2400" dirty="0"/>
          </a:p>
        </p:txBody>
      </p:sp>
      <p:pic>
        <p:nvPicPr>
          <p:cNvPr id="2056" name="Picture 8" descr="http://www.jasrac.or.jp/intl/img/w_m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793727"/>
            <a:ext cx="4886325" cy="4153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左カーブ矢印 12"/>
          <p:cNvSpPr/>
          <p:nvPr/>
        </p:nvSpPr>
        <p:spPr>
          <a:xfrm rot="18579255">
            <a:off x="4961582" y="1660559"/>
            <a:ext cx="1367722" cy="3493592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左カーブ矢印 8"/>
          <p:cNvSpPr/>
          <p:nvPr/>
        </p:nvSpPr>
        <p:spPr>
          <a:xfrm rot="7779255">
            <a:off x="3190905" y="3223362"/>
            <a:ext cx="1644989" cy="3565933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6" name="図 15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46" y="3699157"/>
            <a:ext cx="1638529" cy="34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テキスト ボックス 11"/>
          <p:cNvSpPr txBox="1"/>
          <p:nvPr/>
        </p:nvSpPr>
        <p:spPr>
          <a:xfrm>
            <a:off x="6422968" y="2869311"/>
            <a:ext cx="146024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Registration application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31561" y="4472115"/>
            <a:ext cx="136815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Downloads</a:t>
            </a:r>
          </a:p>
          <a:p>
            <a:r>
              <a:rPr kumimoji="1" lang="en-US" altLang="ja-JP" dirty="0"/>
              <a:t>Streaming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63802" y="5252487"/>
            <a:ext cx="174618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Original use fee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70940" y="3452090"/>
            <a:ext cx="172819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Original usage fee payment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95806" y="6134198"/>
            <a:ext cx="170574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Music usage fee payment</a:t>
            </a:r>
            <a:endParaRPr kumimoji="1" lang="ja-JP" altLang="en-US" dirty="0"/>
          </a:p>
        </p:txBody>
      </p:sp>
      <p:pic>
        <p:nvPicPr>
          <p:cNvPr id="22" name="図 21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8" y="5671320"/>
            <a:ext cx="1638529" cy="34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5" name="テキスト ボックス 24"/>
          <p:cNvSpPr txBox="1"/>
          <p:nvPr/>
        </p:nvSpPr>
        <p:spPr>
          <a:xfrm>
            <a:off x="3832811" y="1717304"/>
            <a:ext cx="132927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Registration permission</a:t>
            </a:r>
            <a:endParaRPr kumimoji="1" lang="ja-JP" altLang="en-US" dirty="0"/>
          </a:p>
        </p:txBody>
      </p:sp>
      <p:pic>
        <p:nvPicPr>
          <p:cNvPr id="21" name="図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2" y="1758378"/>
            <a:ext cx="1628775" cy="10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367" y="2493838"/>
            <a:ext cx="1172215" cy="113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2" name="Picture 4" descr="「音楽配信」の画像検索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38" y="5288631"/>
            <a:ext cx="1293344" cy="1264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4032023" y="4120007"/>
            <a:ext cx="146091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1% 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delivery sales</a:t>
            </a:r>
            <a:endParaRPr kumimoji="1" lang="ja-JP" altLang="en-US" dirty="0"/>
          </a:p>
        </p:txBody>
      </p:sp>
      <p:sp>
        <p:nvSpPr>
          <p:cNvPr id="28" name="下カーブ矢印 27"/>
          <p:cNvSpPr/>
          <p:nvPr/>
        </p:nvSpPr>
        <p:spPr>
          <a:xfrm>
            <a:off x="3623667" y="3790031"/>
            <a:ext cx="2658623" cy="839155"/>
          </a:xfrm>
          <a:prstGeom prst="curvedDown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51" y="3443923"/>
            <a:ext cx="1457325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23" y="4221088"/>
            <a:ext cx="1628775" cy="10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" name="図 32" descr="C:\Users\由一\AppData\Local\Microsoft\Windows\INetCache\Content.Word\IMG_153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7551" y="4594810"/>
            <a:ext cx="1298724" cy="1103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6" name="Picture 2" descr="FRV集合スクエア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487" y="2214221"/>
            <a:ext cx="1358009" cy="112666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7" name="四角形吹き出し 6"/>
          <p:cNvSpPr/>
          <p:nvPr/>
        </p:nvSpPr>
        <p:spPr>
          <a:xfrm>
            <a:off x="3491880" y="764704"/>
            <a:ext cx="3339681" cy="719164"/>
          </a:xfrm>
          <a:prstGeom prst="wedgeRectCallout">
            <a:avLst>
              <a:gd name="adj1" fmla="val -65794"/>
              <a:gd name="adj2" fmla="val 59388"/>
            </a:avLst>
          </a:prstGeom>
          <a:solidFill>
            <a:srgbClr val="CCECFF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1</a:t>
            </a:r>
            <a:r>
              <a:rPr kumimoji="1" lang="en-US" altLang="ja-JP" sz="1400" dirty="0">
                <a:solidFill>
                  <a:srgbClr val="FF0000"/>
                </a:solidFill>
              </a:rPr>
              <a:t>% of the Internet world delivery sales </a:t>
            </a:r>
            <a:r>
              <a:rPr kumimoji="1" lang="en-US" altLang="ja-JP" sz="1400" dirty="0">
                <a:solidFill>
                  <a:schemeClr val="tx1"/>
                </a:solidFill>
              </a:rPr>
              <a:t>of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Ritsuko</a:t>
            </a:r>
            <a:r>
              <a:rPr kumimoji="1" lang="en-US" altLang="ja-JP" sz="1400" dirty="0">
                <a:solidFill>
                  <a:schemeClr val="tx1"/>
                </a:solidFill>
              </a:rPr>
              <a:t> Endo CD sound source has been donated to VERSTA.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28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8764FC4-B7CA-4029-92FF-166BDEE000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ビデオ機能を備えた地球保護テンプレート</Template>
  <TotalTime>1310</TotalTime>
  <Words>1416</Words>
  <Application>Microsoft Office PowerPoint</Application>
  <PresentationFormat>画面に合わせる (4:3)</PresentationFormat>
  <Paragraphs>246</Paragraphs>
  <Slides>26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7" baseType="lpstr">
      <vt:lpstr>HGP創英角ﾎﾟｯﾌﾟ体</vt:lpstr>
      <vt:lpstr>HGS創英角ﾎﾟｯﾌﾟ体</vt:lpstr>
      <vt:lpstr>HG創英角ﾎﾟｯﾌﾟ体</vt:lpstr>
      <vt:lpstr>Meiryo UI</vt:lpstr>
      <vt:lpstr>ＭＳ Ｐゴシック</vt:lpstr>
      <vt:lpstr>Arial</vt:lpstr>
      <vt:lpstr>Calibri</vt:lpstr>
      <vt:lpstr>Times New Roman</vt:lpstr>
      <vt:lpstr>Verdana</vt:lpstr>
      <vt:lpstr>Office テーマ</vt:lpstr>
      <vt:lpstr>ビットマップ イメージ</vt:lpstr>
      <vt:lpstr>2012-2016 VERSTA's Jussara-Palm AF Project  and 2017 Project Plan  by Japan Fund for Global Environment Ver.1.0</vt:lpstr>
      <vt:lpstr>Contents</vt:lpstr>
      <vt:lpstr>1.Principle of The NPO VERSTA’s activity</vt:lpstr>
      <vt:lpstr>PowerPoint プレゼンテーション</vt:lpstr>
      <vt:lpstr>2.Background of NPO VERSTA’s activity </vt:lpstr>
      <vt:lpstr>3.Overview of The NPO VERSTA</vt:lpstr>
      <vt:lpstr>3.Overview of The NPO VERSTA</vt:lpstr>
      <vt:lpstr>PowerPoint プレゼンテーション</vt:lpstr>
      <vt:lpstr>PowerPoint プレゼンテーション</vt:lpstr>
      <vt:lpstr>4.2012-2013 The NPO VERSTA’s activities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2014-2016 Japan Fund for Global Environment NPO VERSTA’s the agroforestry  promotion project</dc:title>
  <dc:creator>小野瀬由一</dc:creator>
  <dc:description>animated 2010 green global template from PresentationPro.com</dc:description>
  <cp:lastModifiedBy>小野瀬由一</cp:lastModifiedBy>
  <cp:revision>134</cp:revision>
  <cp:lastPrinted>2015-08-23T04:30:03Z</cp:lastPrinted>
  <dcterms:created xsi:type="dcterms:W3CDTF">2014-07-27T11:02:17Z</dcterms:created>
  <dcterms:modified xsi:type="dcterms:W3CDTF">2017-09-02T23:30:55Z</dcterms:modified>
  <cp:category>2010 global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TC018813579991</vt:lpwstr>
  </property>
</Properties>
</file>