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29"/>
  </p:notesMasterIdLst>
  <p:sldIdLst>
    <p:sldId id="258" r:id="rId3"/>
    <p:sldId id="257" r:id="rId4"/>
    <p:sldId id="259" r:id="rId5"/>
    <p:sldId id="262" r:id="rId6"/>
    <p:sldId id="260" r:id="rId7"/>
    <p:sldId id="265" r:id="rId8"/>
    <p:sldId id="266" r:id="rId9"/>
    <p:sldId id="274" r:id="rId10"/>
    <p:sldId id="280" r:id="rId11"/>
    <p:sldId id="264" r:id="rId12"/>
    <p:sldId id="267" r:id="rId13"/>
    <p:sldId id="276" r:id="rId14"/>
    <p:sldId id="277" r:id="rId15"/>
    <p:sldId id="268" r:id="rId16"/>
    <p:sldId id="269" r:id="rId17"/>
    <p:sldId id="271" r:id="rId18"/>
    <p:sldId id="275" r:id="rId19"/>
    <p:sldId id="278" r:id="rId20"/>
    <p:sldId id="279" r:id="rId21"/>
    <p:sldId id="281" r:id="rId22"/>
    <p:sldId id="282" r:id="rId23"/>
    <p:sldId id="272" r:id="rId24"/>
    <p:sldId id="286" r:id="rId25"/>
    <p:sldId id="283" r:id="rId26"/>
    <p:sldId id="273" r:id="rId27"/>
    <p:sldId id="285" r:id="rId28"/>
  </p:sldIdLst>
  <p:sldSz cx="9144000" cy="6858000" type="screen4x3"/>
  <p:notesSz cx="7296150" cy="10409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2" autoAdjust="0"/>
    <p:restoredTop sz="94660"/>
  </p:normalViewPr>
  <p:slideViewPr>
    <p:cSldViewPr showGuides="1">
      <p:cViewPr varScale="1">
        <p:scale>
          <a:sx n="71" d="100"/>
          <a:sy n="71" d="100"/>
        </p:scale>
        <p:origin x="1170" y="54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1665" cy="522270"/>
          </a:xfrm>
          <a:prstGeom prst="rect">
            <a:avLst/>
          </a:prstGeom>
        </p:spPr>
        <p:txBody>
          <a:bodyPr vert="horz" lIns="101166" tIns="50583" rIns="101166" bIns="5058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132797" y="0"/>
            <a:ext cx="3161665" cy="522270"/>
          </a:xfrm>
          <a:prstGeom prst="rect">
            <a:avLst/>
          </a:prstGeom>
        </p:spPr>
        <p:txBody>
          <a:bodyPr vert="horz" lIns="101166" tIns="50583" rIns="101166" bIns="50583" rtlCol="0"/>
          <a:lstStyle>
            <a:lvl1pPr algn="r">
              <a:defRPr sz="1300"/>
            </a:lvl1pPr>
          </a:lstStyle>
          <a:p>
            <a:fld id="{2FB93A87-2DC1-4F2A-A4C1-9C81BB5C8C50}" type="datetimeFigureOut">
              <a:rPr kumimoji="1" lang="ja-JP" altLang="en-US" smtClean="0"/>
              <a:t>2016/10/19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06513" y="1301750"/>
            <a:ext cx="4683125" cy="3513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166" tIns="50583" rIns="101166" bIns="5058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29616" y="5009446"/>
            <a:ext cx="5836920" cy="4098638"/>
          </a:xfrm>
          <a:prstGeom prst="rect">
            <a:avLst/>
          </a:prstGeom>
        </p:spPr>
        <p:txBody>
          <a:bodyPr vert="horz" lIns="101166" tIns="50583" rIns="101166" bIns="50583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886971"/>
            <a:ext cx="3161665" cy="522269"/>
          </a:xfrm>
          <a:prstGeom prst="rect">
            <a:avLst/>
          </a:prstGeom>
        </p:spPr>
        <p:txBody>
          <a:bodyPr vert="horz" lIns="101166" tIns="50583" rIns="101166" bIns="5058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132797" y="9886971"/>
            <a:ext cx="3161665" cy="522269"/>
          </a:xfrm>
          <a:prstGeom prst="rect">
            <a:avLst/>
          </a:prstGeom>
        </p:spPr>
        <p:txBody>
          <a:bodyPr vert="horz" lIns="101166" tIns="50583" rIns="101166" bIns="50583" rtlCol="0" anchor="b"/>
          <a:lstStyle>
            <a:lvl1pPr algn="r">
              <a:defRPr sz="1300"/>
            </a:lvl1pPr>
          </a:lstStyle>
          <a:p>
            <a:fld id="{0E46F796-1D66-45D7-A1CD-D9CFA16735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393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6F796-1D66-45D7-A1CD-D9CFA167351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273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6F796-1D66-45D7-A1CD-D9CFA167351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19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470025"/>
          </a:xfrm>
        </p:spPr>
        <p:txBody>
          <a:bodyPr/>
          <a:lstStyle>
            <a:lvl1pPr algn="ctr"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429000"/>
            <a:ext cx="4876800" cy="22098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A645B167-B32B-4BF1-BC25-03766EBCCD47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32C7-EF89-452D-A226-89D19288AC94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7716"/>
            <a:ext cx="20574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7716"/>
            <a:ext cx="5486400" cy="615068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85D2-FC61-45A4-A371-0D4FFD86D0A9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67C9-F78F-490C-AB10-B01B45D7AB7F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3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FA76B-BBC0-4441-A152-09D1FB1A1FE2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9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9264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6360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4B25-3C38-4551-9428-942CE99B7A4F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722792"/>
            <a:ext cx="37353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362554"/>
            <a:ext cx="3735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1" y="1722792"/>
            <a:ext cx="3733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1" y="2362554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61BC-4340-413D-A609-5CCFF3FEA6E6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DFB4-B274-46B5-BF5F-3EA2588A6143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1F39D-F736-4CD9-B3DF-E157CC3520E1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"/>
            <a:ext cx="44958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314450"/>
            <a:ext cx="3008313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99B3-B661-4BCB-9A8B-81AE606D00C9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A0210-FDA8-460D-88E6-B502B99D6D31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105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762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AE463DDF-2652-4988-B4CC-7124BD76B013}" type="datetime1">
              <a:rPr lang="en-US" altLang="ja-JP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smtClean="0"/>
              <a:t>All Copyright©Yosikazu Onose（2016）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fld id="{C22150D1-F9F4-4BA1-9404-779A353820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kumimoji="1" sz="40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Meiryo UI" pitchFamily="34" charset="-128"/>
          <a:ea typeface="Meiryo UI" pitchFamily="34" charset="-128"/>
          <a:cs typeface="Meiryo UI" pitchFamily="34" charset="-12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800" kern="1200">
          <a:solidFill>
            <a:schemeClr val="tx1"/>
          </a:solidFill>
          <a:latin typeface="Meiryo UI" pitchFamily="34" charset="-128"/>
          <a:ea typeface="Meiryo UI" pitchFamily="34" charset="-128"/>
          <a:cs typeface="Meiryo UI" pitchFamily="34" charset="-12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Meiryo UI" pitchFamily="34" charset="-128"/>
          <a:ea typeface="Meiryo UI" pitchFamily="34" charset="-128"/>
          <a:cs typeface="Meiryo UI" pitchFamily="34" charset="-12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Meiryo UI" pitchFamily="34" charset="-128"/>
          <a:ea typeface="Meiryo UI" pitchFamily="34" charset="-128"/>
          <a:cs typeface="Meiryo UI" pitchFamily="34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/>
          </a:solidFill>
          <a:latin typeface="Meiryo UI" pitchFamily="34" charset="-128"/>
          <a:ea typeface="Meiryo UI" pitchFamily="34" charset="-128"/>
          <a:cs typeface="Meiryo UI" pitchFamily="34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/>
          </a:solidFill>
          <a:latin typeface="Meiryo UI" pitchFamily="34" charset="-128"/>
          <a:ea typeface="Meiryo UI" pitchFamily="34" charset="-128"/>
          <a:cs typeface="Meiryo UI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jpe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jpe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12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png"/><Relationship Id="rId4" Type="http://schemas.openxmlformats.org/officeDocument/2006/relationships/image" Target="../media/image35.jpe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microsoft.com/office/2007/relationships/hdphoto" Target="../media/hdphoto1.wdp"/><Relationship Id="rId7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mp"/><Relationship Id="rId11" Type="http://schemas.openxmlformats.org/officeDocument/2006/relationships/image" Target="../media/image6.png"/><Relationship Id="rId5" Type="http://schemas.openxmlformats.org/officeDocument/2006/relationships/image" Target="../media/image12.tmp"/><Relationship Id="rId10" Type="http://schemas.openxmlformats.org/officeDocument/2006/relationships/image" Target="../media/image17.jpeg"/><Relationship Id="rId4" Type="http://schemas.openxmlformats.org/officeDocument/2006/relationships/image" Target="../media/image11.gif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0983" y="332656"/>
            <a:ext cx="8686800" cy="1470025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2014-2016 VERSTA's </a:t>
            </a:r>
            <a:r>
              <a:rPr lang="en-US" altLang="ja-JP" sz="2400" dirty="0" err="1"/>
              <a:t>Jussara</a:t>
            </a:r>
            <a:r>
              <a:rPr lang="en-US" altLang="ja-JP" sz="2400" dirty="0"/>
              <a:t>-Palm AF Project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and 2016 </a:t>
            </a:r>
            <a:r>
              <a:rPr lang="en-US" altLang="ja-JP" sz="2400" dirty="0"/>
              <a:t>Project Plan </a:t>
            </a:r>
            <a:br>
              <a:rPr lang="en-US" altLang="ja-JP" sz="2400" dirty="0"/>
            </a:br>
            <a:r>
              <a:rPr lang="en-US" altLang="ja-JP" sz="2400" dirty="0"/>
              <a:t>by Japan Fund for Global </a:t>
            </a:r>
            <a:r>
              <a:rPr lang="en-US" altLang="ja-JP" sz="2400" dirty="0" smtClean="0"/>
              <a:t>Environment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1600" dirty="0" smtClean="0"/>
              <a:t>Ver.2.1</a:t>
            </a:r>
            <a:endParaRPr kumimoji="1" lang="ja-JP" alt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55" y="2276872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41" y="609329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/>
        </p:nvSpPr>
        <p:spPr>
          <a:xfrm>
            <a:off x="3491880" y="2779871"/>
            <a:ext cx="4876800" cy="3929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ja-JP" sz="2000" dirty="0" smtClean="0"/>
          </a:p>
          <a:p>
            <a:pPr algn="ctr"/>
            <a:r>
              <a:rPr lang="en-US" altLang="ja-JP" sz="2000" dirty="0" smtClean="0"/>
              <a:t>Date:Sep21.2016</a:t>
            </a:r>
          </a:p>
          <a:p>
            <a:r>
              <a:rPr lang="en-US" altLang="ja-JP" sz="2000" dirty="0"/>
              <a:t>Place: </a:t>
            </a:r>
            <a:r>
              <a:rPr lang="en-US" altLang="ja-JP" sz="2000" dirty="0" smtClean="0"/>
              <a:t>NUS</a:t>
            </a:r>
            <a:r>
              <a:rPr lang="ja-JP" altLang="en-US" sz="2000" b="1" dirty="0"/>
              <a:t> </a:t>
            </a:r>
            <a:r>
              <a:rPr lang="en-US" altLang="ja-JP" sz="2000" dirty="0"/>
              <a:t>Enterprise</a:t>
            </a:r>
          </a:p>
          <a:p>
            <a:pPr algn="ctr"/>
            <a:endParaRPr lang="en-US" altLang="ja-JP" sz="1200" dirty="0"/>
          </a:p>
          <a:p>
            <a:r>
              <a:rPr lang="ja-JP" altLang="ja-JP" sz="2000" dirty="0"/>
              <a:t> </a:t>
            </a:r>
            <a:r>
              <a:rPr lang="en-US" altLang="ja-JP" sz="2000" dirty="0"/>
              <a:t>Vice </a:t>
            </a:r>
            <a:r>
              <a:rPr lang="en-US" altLang="ja-JP" sz="2000" dirty="0" smtClean="0"/>
              <a:t>President, IFSJ</a:t>
            </a:r>
          </a:p>
          <a:p>
            <a:pPr algn="ctr"/>
            <a:r>
              <a:rPr lang="en-US" altLang="ja-JP" sz="2000" dirty="0" smtClean="0"/>
              <a:t>Managing Director, The NPO </a:t>
            </a:r>
            <a:r>
              <a:rPr lang="en-US" altLang="ja-JP" sz="2000" dirty="0"/>
              <a:t>VERSTA</a:t>
            </a:r>
          </a:p>
          <a:p>
            <a:pPr algn="ctr"/>
            <a:r>
              <a:rPr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Ph.D. </a:t>
            </a:r>
            <a:r>
              <a:rPr lang="en-US" altLang="ja-JP"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Yosikazu</a:t>
            </a:r>
            <a:r>
              <a:rPr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Onose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en-US" altLang="ja-JP" sz="2000" dirty="0"/>
              <a:t>Mail : yoshi-o@tkg.att.ne.jp</a:t>
            </a:r>
          </a:p>
          <a:p>
            <a:pPr algn="ctr"/>
            <a:r>
              <a:rPr lang="en-US" altLang="ja-JP" sz="2000" dirty="0"/>
              <a:t>Web : http://www.versta.org/</a:t>
            </a:r>
          </a:p>
          <a:p>
            <a:pPr algn="ctr"/>
            <a:endParaRPr lang="en-US" altLang="ja-JP" sz="2000" dirty="0"/>
          </a:p>
          <a:p>
            <a:pPr algn="ctr"/>
            <a:endParaRPr lang="en-US" altLang="ja-JP" sz="2000" dirty="0"/>
          </a:p>
          <a:p>
            <a:pPr algn="ctr"/>
            <a:endParaRPr lang="en-US" altLang="ja-JP" sz="2000" dirty="0"/>
          </a:p>
          <a:p>
            <a:pPr algn="ctr"/>
            <a:endParaRPr lang="en-US" sz="2000" dirty="0"/>
          </a:p>
        </p:txBody>
      </p:sp>
      <p:pic>
        <p:nvPicPr>
          <p:cNvPr id="8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80" y="1700808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7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922086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4.2012-2013 The NPO </a:t>
            </a:r>
            <a:r>
              <a:rPr lang="en-US" altLang="ja-JP" sz="2800" dirty="0"/>
              <a:t>VERSTA’s activities</a:t>
            </a:r>
            <a:br>
              <a:rPr lang="en-US" altLang="ja-JP" sz="2800" dirty="0"/>
            </a:br>
            <a:endParaRPr kumimoji="1" lang="ja-JP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295400" y="1772816"/>
            <a:ext cx="7620000" cy="49685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400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403648" y="1820585"/>
            <a:ext cx="7620000" cy="496855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 smtClean="0"/>
              <a:t>2012 our activity </a:t>
            </a:r>
            <a:r>
              <a:rPr lang="en-US" altLang="ja-JP" sz="2400" dirty="0" smtClean="0"/>
              <a:t>: Our </a:t>
            </a:r>
            <a:r>
              <a:rPr lang="en-US" altLang="ja-JP" sz="2400" dirty="0"/>
              <a:t>project was carried out </a:t>
            </a:r>
            <a:r>
              <a:rPr lang="en-US" altLang="ja-JP" sz="2400" dirty="0">
                <a:solidFill>
                  <a:srgbClr val="0070C0"/>
                </a:solidFill>
              </a:rPr>
              <a:t>AF promotion project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by </a:t>
            </a:r>
            <a:r>
              <a:rPr lang="en-US" altLang="ja-JP" sz="2400" dirty="0"/>
              <a:t>2012 Japan Fund for Global </a:t>
            </a:r>
            <a:r>
              <a:rPr lang="en-US" altLang="ja-JP" sz="2400" dirty="0" smtClean="0"/>
              <a:t>Environment(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\1,600,000</a:t>
            </a:r>
            <a:r>
              <a:rPr lang="en-US" altLang="ja-JP" sz="2400" dirty="0" smtClean="0"/>
              <a:t>).</a:t>
            </a:r>
            <a:endParaRPr lang="ja-JP" altLang="ja-JP" sz="2400" dirty="0"/>
          </a:p>
          <a:p>
            <a:r>
              <a:rPr lang="en-US" altLang="ja-JP" sz="2400" b="1" dirty="0" smtClean="0"/>
              <a:t>2012 our </a:t>
            </a:r>
            <a:r>
              <a:rPr lang="en-US" altLang="ja-JP" sz="2400" b="1" dirty="0"/>
              <a:t>actual results </a:t>
            </a:r>
            <a:r>
              <a:rPr lang="en-US" altLang="ja-JP" sz="2400" b="1" dirty="0" smtClean="0"/>
              <a:t>: </a:t>
            </a:r>
            <a:r>
              <a:rPr lang="en-US" altLang="ja-JP" sz="2400" dirty="0" smtClean="0"/>
              <a:t>By </a:t>
            </a:r>
            <a:r>
              <a:rPr lang="en-US" altLang="ja-JP" sz="2400" dirty="0"/>
              <a:t>the </a:t>
            </a:r>
            <a:r>
              <a:rPr lang="en-US" altLang="ja-JP" sz="2400" dirty="0" err="1"/>
              <a:t>Jussara</a:t>
            </a:r>
            <a:r>
              <a:rPr lang="en-US" altLang="ja-JP" sz="2400" dirty="0"/>
              <a:t>-Palm AF promotion PJ meeting and </a:t>
            </a:r>
            <a:r>
              <a:rPr lang="en-US" altLang="ja-JP" sz="2400" dirty="0" smtClean="0"/>
              <a:t>pilot project </a:t>
            </a:r>
            <a:r>
              <a:rPr lang="en-US" altLang="ja-JP" sz="2400" dirty="0"/>
              <a:t>act in </a:t>
            </a:r>
            <a:r>
              <a:rPr lang="en-US" altLang="ja-JP" sz="2400" dirty="0">
                <a:solidFill>
                  <a:srgbClr val="0070C0"/>
                </a:solidFill>
              </a:rPr>
              <a:t>Rio </a:t>
            </a:r>
            <a:r>
              <a:rPr lang="en-US" altLang="ja-JP" sz="2400" dirty="0" err="1">
                <a:solidFill>
                  <a:srgbClr val="0070C0"/>
                </a:solidFill>
              </a:rPr>
              <a:t>Preto</a:t>
            </a:r>
            <a:r>
              <a:rPr lang="en-US" altLang="ja-JP" sz="2400" dirty="0">
                <a:solidFill>
                  <a:srgbClr val="0070C0"/>
                </a:solidFill>
              </a:rPr>
              <a:t> village</a:t>
            </a:r>
            <a:r>
              <a:rPr lang="en-US" altLang="ja-JP" sz="2400" dirty="0"/>
              <a:t>, </a:t>
            </a:r>
            <a:r>
              <a:rPr lang="en-US" altLang="ja-JP" sz="2400" dirty="0" err="1" smtClean="0"/>
              <a:t>Sete</a:t>
            </a:r>
            <a:r>
              <a:rPr lang="en-US" altLang="ja-JP" sz="2400" dirty="0" smtClean="0"/>
              <a:t> </a:t>
            </a:r>
            <a:r>
              <a:rPr lang="en-US" altLang="ja-JP" sz="2400" dirty="0" err="1"/>
              <a:t>Barras</a:t>
            </a:r>
            <a:r>
              <a:rPr lang="en-US" altLang="ja-JP" sz="2400" dirty="0"/>
              <a:t> city, Sao Paulo state, the following subjects became apparent.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 smtClean="0"/>
              <a:t>    1</a:t>
            </a:r>
            <a:r>
              <a:rPr lang="en-US" altLang="ja-JP" sz="2400" dirty="0"/>
              <a:t>) The need for </a:t>
            </a:r>
            <a:r>
              <a:rPr lang="en-US" altLang="ja-JP" sz="2400" dirty="0">
                <a:solidFill>
                  <a:srgbClr val="FF0000"/>
                </a:solidFill>
              </a:rPr>
              <a:t>soil improvement </a:t>
            </a:r>
            <a:r>
              <a:rPr lang="en-US" altLang="ja-JP" sz="2400" dirty="0"/>
              <a:t>by appropriate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fertilization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2</a:t>
            </a:r>
            <a:r>
              <a:rPr lang="en-US" altLang="ja-JP" sz="2400" dirty="0"/>
              <a:t>) Possibility of </a:t>
            </a:r>
            <a:r>
              <a:rPr lang="en-US" altLang="ja-JP" sz="2400" dirty="0">
                <a:solidFill>
                  <a:srgbClr val="FF0000"/>
                </a:solidFill>
              </a:rPr>
              <a:t>organically grown coffee </a:t>
            </a:r>
            <a:r>
              <a:rPr lang="en-US" altLang="ja-JP" sz="2400" dirty="0"/>
              <a:t>mixed planting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by </a:t>
            </a:r>
            <a:r>
              <a:rPr lang="en-US" altLang="ja-JP" sz="2400" dirty="0" err="1"/>
              <a:t>Jussara</a:t>
            </a:r>
            <a:r>
              <a:rPr lang="en-US" altLang="ja-JP" sz="2400" dirty="0"/>
              <a:t>-Palm AF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3</a:t>
            </a:r>
            <a:r>
              <a:rPr lang="en-US" altLang="ja-JP" sz="2400" dirty="0"/>
              <a:t>) Development of </a:t>
            </a:r>
            <a:r>
              <a:rPr lang="en-US" altLang="ja-JP" sz="2400" dirty="0" err="1">
                <a:solidFill>
                  <a:srgbClr val="FF0000"/>
                </a:solidFill>
              </a:rPr>
              <a:t>Jussara</a:t>
            </a:r>
            <a:r>
              <a:rPr lang="en-US" altLang="ja-JP" sz="2400" dirty="0">
                <a:solidFill>
                  <a:srgbClr val="FF0000"/>
                </a:solidFill>
              </a:rPr>
              <a:t>-Palm fruit pulp processing 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       technology</a:t>
            </a:r>
            <a:endParaRPr lang="ja-JP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4</a:t>
            </a:r>
            <a:r>
              <a:rPr lang="en-US" altLang="ja-JP" sz="2400" dirty="0"/>
              <a:t>) Potential as a raw material for </a:t>
            </a:r>
            <a:r>
              <a:rPr lang="en-US" altLang="ja-JP" sz="2400" dirty="0">
                <a:solidFill>
                  <a:srgbClr val="FF0000"/>
                </a:solidFill>
              </a:rPr>
              <a:t>nutrition food and 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       health </a:t>
            </a:r>
            <a:r>
              <a:rPr lang="en-US" altLang="ja-JP" sz="2400" dirty="0">
                <a:solidFill>
                  <a:srgbClr val="FF0000"/>
                </a:solidFill>
              </a:rPr>
              <a:t>food of </a:t>
            </a:r>
            <a:r>
              <a:rPr lang="en-US" altLang="ja-JP" sz="2400" dirty="0" err="1">
                <a:solidFill>
                  <a:srgbClr val="FF0000"/>
                </a:solidFill>
              </a:rPr>
              <a:t>Jussara</a:t>
            </a:r>
            <a:r>
              <a:rPr lang="en-US" altLang="ja-JP" sz="2400" dirty="0">
                <a:solidFill>
                  <a:srgbClr val="FF0000"/>
                </a:solidFill>
              </a:rPr>
              <a:t>-Palm fruit pulp</a:t>
            </a:r>
            <a:endParaRPr lang="ja-JP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5</a:t>
            </a:r>
            <a:r>
              <a:rPr lang="en-US" altLang="ja-JP" sz="2400" dirty="0"/>
              <a:t>) Possibility of </a:t>
            </a:r>
            <a:r>
              <a:rPr lang="en-US" altLang="ja-JP" sz="2400" dirty="0">
                <a:solidFill>
                  <a:srgbClr val="FF0000"/>
                </a:solidFill>
              </a:rPr>
              <a:t>Pau Brazil </a:t>
            </a:r>
            <a:r>
              <a:rPr lang="en-US" altLang="ja-JP" sz="2400" dirty="0"/>
              <a:t>mixed planting cultivation that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is </a:t>
            </a:r>
            <a:r>
              <a:rPr lang="en-US" altLang="ja-JP" sz="2400" dirty="0"/>
              <a:t>a tree of Brazil country originated etc.</a:t>
            </a:r>
            <a:endParaRPr lang="en-US" altLang="ja-JP" sz="2400" dirty="0" smtClean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01" y="69269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4087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200861"/>
            <a:ext cx="8686800" cy="10560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4.2012-2013 The NPO VERSTA’s activities</a:t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4614146"/>
            <a:ext cx="3096344" cy="21602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4601934"/>
            <a:ext cx="3092093" cy="21724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276872"/>
            <a:ext cx="3085862" cy="21602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291354"/>
            <a:ext cx="3092093" cy="214575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28882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835696" y="1833505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2012 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12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28882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9DB72-7751-4C9F-9B2C-AB70C0F48A9D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7205" y="1626261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2012 media 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132" y="2374107"/>
            <a:ext cx="2902823" cy="3250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631" y="2478097"/>
            <a:ext cx="3612719" cy="30142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984192" y="2090202"/>
            <a:ext cx="3166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/>
              <a:t>◆</a:t>
            </a:r>
            <a:r>
              <a:rPr lang="en-US" altLang="ja-JP" sz="900" dirty="0"/>
              <a:t>Sao Paulo newspaper electronic version </a:t>
            </a:r>
            <a:r>
              <a:rPr lang="ja-JP" altLang="en-US" sz="900" dirty="0"/>
              <a:t>（</a:t>
            </a:r>
            <a:r>
              <a:rPr lang="en-US" altLang="ja-JP" sz="900" dirty="0"/>
              <a:t>August 2, 2012) 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10063" y="2121428"/>
            <a:ext cx="37052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/>
              <a:t>◆</a:t>
            </a:r>
            <a:r>
              <a:rPr lang="en-US" altLang="ja-JP" sz="900" dirty="0"/>
              <a:t>TV-TERRAVIVA’s30 minutes special program of TV-BAND (August 6, 2012) </a:t>
            </a:r>
            <a:endParaRPr lang="ja-JP" altLang="en-US" sz="900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4.2012-2013 The NPO VERSTA’s activities</a:t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8894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15" y="758894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9DB72-7751-4C9F-9B2C-AB70C0F48A9D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94452" y="1752292"/>
            <a:ext cx="7507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 smtClean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Anti-aging component of </a:t>
            </a:r>
            <a:r>
              <a:rPr lang="en-US" altLang="ja-JP" sz="1400" dirty="0" err="1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Jussara-Plam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of VERSTA agroforestry comparison with Brazilian fruit </a:t>
            </a:r>
            <a:endParaRPr lang="en-US" altLang="ja-JP" sz="1350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428687" y="5721112"/>
            <a:ext cx="64021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900" dirty="0">
                <a:latin typeface="Times New Roman" pitchFamily="18" charset="0"/>
              </a:rPr>
              <a:t>Reference</a:t>
            </a:r>
            <a:r>
              <a:rPr lang="ja-JP" altLang="en-US" sz="900" dirty="0">
                <a:latin typeface="Times New Roman" pitchFamily="18" charset="0"/>
              </a:rPr>
              <a:t>：</a:t>
            </a:r>
            <a:r>
              <a:rPr lang="pt-BR" altLang="ja-JP" sz="900" dirty="0"/>
              <a:t>Maria do Socorro M. Rufino and </a:t>
            </a:r>
            <a:r>
              <a:rPr lang="en-US" altLang="ja-JP" sz="900" dirty="0"/>
              <a:t>other author</a:t>
            </a:r>
            <a:r>
              <a:rPr lang="ja-JP" altLang="en-US" sz="900" dirty="0">
                <a:latin typeface="Times New Roman" pitchFamily="18" charset="0"/>
              </a:rPr>
              <a:t>“</a:t>
            </a:r>
            <a:r>
              <a:rPr lang="en-US" altLang="ja-JP" sz="900" dirty="0"/>
              <a:t>Bioactive compounds and antioxidant capacities of 18 non-traditional </a:t>
            </a:r>
            <a:r>
              <a:rPr lang="en-US" altLang="ja-JP" sz="900" dirty="0" err="1"/>
              <a:t>tropicalfruits</a:t>
            </a:r>
            <a:r>
              <a:rPr lang="en-US" altLang="ja-JP" sz="900" dirty="0"/>
              <a:t> from Brazil</a:t>
            </a:r>
            <a:r>
              <a:rPr lang="ja-JP" altLang="en-US" sz="900" dirty="0">
                <a:latin typeface="Times New Roman" pitchFamily="18" charset="0"/>
              </a:rPr>
              <a:t>”</a:t>
            </a:r>
            <a:r>
              <a:rPr lang="en-US" altLang="ja-JP" sz="900" dirty="0">
                <a:latin typeface="Times New Roman" pitchFamily="18" charset="0"/>
              </a:rPr>
              <a:t>,</a:t>
            </a:r>
            <a:r>
              <a:rPr lang="en-US" altLang="ja-JP" sz="900" dirty="0"/>
              <a:t>Food Chemistry 121 (2010) 996–1002</a:t>
            </a:r>
            <a:endParaRPr lang="ja-JP" altLang="en-US" sz="900" dirty="0">
              <a:latin typeface="Times New Roman" pitchFamily="18" charset="0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4.2012-2013 The NPO VERSTA’s activities</a:t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254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52546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531121"/>
              </p:ext>
            </p:extLst>
          </p:nvPr>
        </p:nvGraphicFramePr>
        <p:xfrm>
          <a:off x="1547664" y="2317195"/>
          <a:ext cx="6488112" cy="33083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8301"/>
                <a:gridCol w="1409977"/>
                <a:gridCol w="1324370"/>
                <a:gridCol w="1227732"/>
                <a:gridCol w="1227732"/>
              </a:tblGrid>
              <a:tr h="25917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Brazilian fruit</a:t>
                      </a:r>
                      <a:r>
                        <a:rPr kumimoji="1" lang="ja-JP" altLang="en-US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（</a:t>
                      </a:r>
                      <a:r>
                        <a:rPr kumimoji="1" lang="en-US" altLang="ja-JP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Excerpt</a:t>
                      </a:r>
                      <a:r>
                        <a:rPr kumimoji="1" lang="ja-JP" altLang="en-US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）</a:t>
                      </a:r>
                      <a:endParaRPr kumimoji="1" lang="ja-JP" altLang="en-US" sz="1100" dirty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</a:txBody>
                  <a:tcPr marT="45734" marB="4573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Total </a:t>
                      </a:r>
                      <a:r>
                        <a:rPr kumimoji="1" lang="en-US" altLang="ja-JP" sz="1100" dirty="0" err="1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anthocyanins</a:t>
                      </a:r>
                      <a:endParaRPr kumimoji="1" lang="en-US" altLang="ja-JP" sz="1100" dirty="0" smtClean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  <a:p>
                      <a:pPr algn="ctr"/>
                      <a:r>
                        <a:rPr kumimoji="1" lang="en-US" altLang="ja-JP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(mg/100 g fresh matter)</a:t>
                      </a:r>
                    </a:p>
                  </a:txBody>
                  <a:tcPr marT="45734" marB="45734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CD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Extractable polyphenols</a:t>
                      </a:r>
                    </a:p>
                    <a:p>
                      <a:pPr algn="ctr"/>
                      <a:r>
                        <a:rPr kumimoji="1" lang="ja-JP" altLang="en-US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（</a:t>
                      </a:r>
                      <a:r>
                        <a:rPr kumimoji="1" lang="en-US" altLang="ja-JP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mg GAE/100 g</a:t>
                      </a:r>
                      <a:r>
                        <a:rPr kumimoji="1" lang="ja-JP" altLang="en-US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）</a:t>
                      </a:r>
                      <a:endParaRPr kumimoji="1" lang="ja-JP" altLang="en-US" sz="1100" dirty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</a:txBody>
                  <a:tcPr marT="45734" marB="45734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CD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latin typeface="HGP創英角ﾎﾟｯﾌﾟ体" panose="040B0A00000000000000" pitchFamily="50" charset="-128"/>
                          <a:ea typeface="HGP創英角ﾎﾟｯﾌﾟ体" panose="040B0A00000000000000" pitchFamily="50" charset="-128"/>
                        </a:rPr>
                        <a:t>Yellow flavonoids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(mg/100 g fresh matter)</a:t>
                      </a:r>
                    </a:p>
                  </a:txBody>
                  <a:tcPr marT="45734" marB="45734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CDFF"/>
                    </a:solidFill>
                  </a:tcPr>
                </a:tc>
              </a:tr>
              <a:tr h="50312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Name</a:t>
                      </a:r>
                      <a:endParaRPr kumimoji="1" lang="ja-JP" altLang="en-US" sz="1100" dirty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</a:txBody>
                  <a:tcPr marT="45734" marB="4573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HGS創英角ﾎﾟｯﾌﾟ体" pitchFamily="50" charset="-128"/>
                          <a:ea typeface="HGS創英角ﾎﾟｯﾌﾟ体" pitchFamily="50" charset="-128"/>
                        </a:rPr>
                        <a:t>Breed</a:t>
                      </a:r>
                      <a:endParaRPr kumimoji="1" lang="ja-JP" altLang="en-US" sz="1100" dirty="0">
                        <a:latin typeface="HGS創英角ﾎﾟｯﾌﾟ体" pitchFamily="50" charset="-128"/>
                        <a:ea typeface="HGS創英角ﾎﾟｯﾌﾟ体" pitchFamily="50" charset="-128"/>
                      </a:endParaRPr>
                    </a:p>
                  </a:txBody>
                  <a:tcPr marT="45734" marB="4573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26883"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/>
                        <a:t>Acerola</a:t>
                      </a:r>
                      <a:endParaRPr kumimoji="1" lang="ja-JP" altLang="en-US" sz="1100" dirty="0"/>
                    </a:p>
                  </a:txBody>
                  <a:tcPr marT="45734" marB="4573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/>
                        <a:t>Malpighia</a:t>
                      </a:r>
                      <a:endParaRPr kumimoji="1" lang="en-US" altLang="ja-JP" sz="1100" dirty="0" smtClean="0"/>
                    </a:p>
                    <a:p>
                      <a:r>
                        <a:rPr kumimoji="1" lang="en-US" altLang="ja-JP" sz="1100" dirty="0" err="1" smtClean="0"/>
                        <a:t>emarginata</a:t>
                      </a:r>
                      <a:endParaRPr kumimoji="1" lang="ja-JP" altLang="en-US" sz="1100" dirty="0"/>
                    </a:p>
                  </a:txBody>
                  <a:tcPr marT="45734" marB="45734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18.9 ± 0.9</a:t>
                      </a:r>
                      <a:endParaRPr kumimoji="1" lang="ja-JP" altLang="en-US" sz="1100" dirty="0"/>
                    </a:p>
                  </a:txBody>
                  <a:tcPr marT="45734" marB="45734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1063 ± 53.1</a:t>
                      </a:r>
                      <a:endParaRPr kumimoji="1" lang="ja-JP" altLang="en-US" sz="1100" dirty="0"/>
                    </a:p>
                  </a:txBody>
                  <a:tcPr marT="45734" marB="45734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/>
                        <a:t>9.6 ± 1.4</a:t>
                      </a:r>
                      <a:endParaRPr kumimoji="1" lang="ja-JP" altLang="en-US" sz="1100" dirty="0"/>
                    </a:p>
                  </a:txBody>
                  <a:tcPr marT="45715" marB="4571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76"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/>
                        <a:t>Camu-camu</a:t>
                      </a:r>
                      <a:endParaRPr kumimoji="1" lang="ja-JP" altLang="en-US" sz="1100" dirty="0"/>
                    </a:p>
                  </a:txBody>
                  <a:tcPr marT="45734" marB="4573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/>
                        <a:t>Myrciaria</a:t>
                      </a:r>
                      <a:r>
                        <a:rPr kumimoji="1" lang="en-US" altLang="ja-JP" sz="1100" dirty="0" smtClean="0"/>
                        <a:t> </a:t>
                      </a:r>
                      <a:r>
                        <a:rPr kumimoji="1" lang="en-US" altLang="ja-JP" sz="1100" dirty="0" err="1" smtClean="0"/>
                        <a:t>dubia</a:t>
                      </a:r>
                      <a:endParaRPr kumimoji="1" lang="ja-JP" altLang="en-US" sz="1100" dirty="0"/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42.2 ± 17.0</a:t>
                      </a:r>
                      <a:endParaRPr kumimoji="1" lang="ja-JP" altLang="en-US" sz="1100" dirty="0"/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1176 ± 14.8</a:t>
                      </a:r>
                      <a:endParaRPr kumimoji="1" lang="ja-JP" altLang="en-US" sz="1100" dirty="0"/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/>
                        <a:t>20.1 ± 4.4</a:t>
                      </a:r>
                      <a:endParaRPr kumimoji="1" lang="ja-JP" altLang="en-US" sz="1100" dirty="0"/>
                    </a:p>
                  </a:txBody>
                  <a:tcPr marT="45715" marB="4571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A:Açaí, assai</a:t>
                      </a:r>
                      <a:endParaRPr kumimoji="1" lang="ja-JP" altLang="en-US" sz="1100" dirty="0" smtClean="0"/>
                    </a:p>
                  </a:txBody>
                  <a:tcPr marT="45734" marB="4573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err="1" smtClean="0"/>
                        <a:t>Euterpe</a:t>
                      </a:r>
                      <a:r>
                        <a:rPr kumimoji="1" lang="en-US" altLang="ja-JP" sz="1100" dirty="0" smtClean="0"/>
                        <a:t> </a:t>
                      </a:r>
                      <a:r>
                        <a:rPr kumimoji="1" lang="en-US" altLang="ja-JP" sz="1100" dirty="0" err="1" smtClean="0"/>
                        <a:t>oleracea</a:t>
                      </a:r>
                      <a:endParaRPr kumimoji="1" lang="ja-JP" altLang="en-US" sz="1100" dirty="0" smtClean="0"/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111 ± 30.4</a:t>
                      </a:r>
                      <a:endParaRPr kumimoji="1" lang="ja-JP" altLang="en-US" sz="1100" dirty="0"/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454 ± 44.6</a:t>
                      </a:r>
                      <a:endParaRPr kumimoji="1" lang="ja-JP" altLang="en-US" sz="1100" dirty="0"/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/>
                        <a:t>91.3 ± 20.6</a:t>
                      </a:r>
                      <a:endParaRPr kumimoji="1" lang="ja-JP" altLang="en-US" sz="1100" dirty="0"/>
                    </a:p>
                  </a:txBody>
                  <a:tcPr marT="45715" marB="4571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8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B</a:t>
                      </a:r>
                      <a:r>
                        <a:rPr kumimoji="1" lang="ja-JP" altLang="en-US" sz="1100" dirty="0" smtClean="0"/>
                        <a:t>：</a:t>
                      </a:r>
                      <a:r>
                        <a:rPr kumimoji="1" lang="en-US" altLang="ja-JP" sz="1100" dirty="0" err="1" smtClean="0"/>
                        <a:t>Juçara</a:t>
                      </a:r>
                      <a:r>
                        <a:rPr kumimoji="1" lang="en-US" altLang="ja-JP" sz="1100" dirty="0" smtClean="0"/>
                        <a:t>, </a:t>
                      </a:r>
                      <a:r>
                        <a:rPr kumimoji="1" lang="en-US" altLang="ja-JP" sz="1100" dirty="0" err="1" smtClean="0"/>
                        <a:t>Jussara</a:t>
                      </a:r>
                      <a:endParaRPr kumimoji="1" lang="ja-JP" altLang="en-US" sz="1100" dirty="0" smtClean="0"/>
                    </a:p>
                  </a:txBody>
                  <a:tcPr marT="45734" marB="4573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/>
                        <a:t>Euterpe</a:t>
                      </a:r>
                      <a:r>
                        <a:rPr kumimoji="1" lang="en-US" altLang="ja-JP" sz="1100" dirty="0" smtClean="0"/>
                        <a:t> </a:t>
                      </a:r>
                      <a:r>
                        <a:rPr kumimoji="1" lang="en-US" altLang="ja-JP" sz="1100" dirty="0" err="1" smtClean="0"/>
                        <a:t>edulis</a:t>
                      </a:r>
                      <a:endParaRPr kumimoji="1" lang="ja-JP" altLang="en-US" sz="1100" dirty="0"/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192 ± 43.2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755 ± 8.3</a:t>
                      </a:r>
                      <a:endParaRPr kumimoji="1" lang="ja-JP" altLang="en-US" sz="1100" dirty="0"/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dirty="0" smtClean="0">
                          <a:solidFill>
                            <a:srgbClr val="FF0000"/>
                          </a:solidFill>
                        </a:rPr>
                        <a:t>375 ± 87.6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T="45715" marB="4571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5917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B/A</a:t>
                      </a:r>
                      <a:r>
                        <a:rPr kumimoji="1" lang="ja-JP" altLang="en-US" sz="1100" dirty="0" smtClean="0"/>
                        <a:t>（％）</a:t>
                      </a:r>
                    </a:p>
                  </a:txBody>
                  <a:tcPr marT="45734" marB="4573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173.0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166.3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T="45734" marB="45734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rgbClr val="FF0000"/>
                          </a:solidFill>
                        </a:rPr>
                        <a:t>410.7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T="45715" marB="45715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1475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HGP創英角ﾎﾟｯﾌﾟ体" panose="040B0A00000000000000" pitchFamily="50" charset="-128"/>
                          <a:ea typeface="HGP創英角ﾎﾟｯﾌﾟ体" panose="040B0A00000000000000" pitchFamily="50" charset="-128"/>
                        </a:rPr>
                        <a:t>Function</a:t>
                      </a:r>
                      <a:endParaRPr kumimoji="1" lang="ja-JP" altLang="en-US" sz="1100" dirty="0" smtClean="0">
                        <a:latin typeface="HGP創英角ﾎﾟｯﾌﾟ体" panose="040B0A00000000000000" pitchFamily="50" charset="-128"/>
                        <a:ea typeface="HGP創英角ﾎﾟｯﾌﾟ体" panose="040B0A00000000000000" pitchFamily="50" charset="-128"/>
                      </a:endParaRPr>
                    </a:p>
                  </a:txBody>
                  <a:tcPr marT="45734" marB="4573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dirty="0" smtClean="0"/>
                        <a:t>・</a:t>
                      </a: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Antioxidant action </a:t>
                      </a:r>
                      <a:r>
                        <a:rPr kumimoji="1" lang="en-US" altLang="ja-JP" sz="900" dirty="0" smtClean="0"/>
                        <a:t>(Prevention arteriosclerosis, cerebral infarction )</a:t>
                      </a:r>
                      <a:endParaRPr kumimoji="1" lang="en-US" altLang="ja-JP" sz="11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</a:rPr>
                        <a:t>・</a:t>
                      </a: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Suppression of muscle fatigue</a:t>
                      </a:r>
                    </a:p>
                  </a:txBody>
                  <a:tcPr marT="45734" marB="45734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dirty="0" smtClean="0"/>
                        <a:t>・</a:t>
                      </a: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Antioxidant action</a:t>
                      </a:r>
                    </a:p>
                    <a:p>
                      <a:pPr algn="l"/>
                      <a:r>
                        <a:rPr kumimoji="1" lang="ja-JP" altLang="en-US" sz="900" dirty="0" smtClean="0"/>
                        <a:t>・</a:t>
                      </a: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Hormone promoting action</a:t>
                      </a:r>
                      <a:endParaRPr kumimoji="1" lang="ja-JP" alt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 marT="45734" marB="45734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</a:rPr>
                        <a:t>・</a:t>
                      </a: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Antioxidant action</a:t>
                      </a:r>
                    </a:p>
                    <a:p>
                      <a:pPr algn="l"/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</a:rPr>
                        <a:t>・</a:t>
                      </a: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Antibacterial and anti-virus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</a:rPr>
                        <a:t>・</a:t>
                      </a:r>
                      <a:r>
                        <a:rPr kumimoji="1" lang="en-US" altLang="ja-JP" sz="900" dirty="0" smtClean="0">
                          <a:solidFill>
                            <a:srgbClr val="FF0000"/>
                          </a:solidFill>
                        </a:rPr>
                        <a:t>Hormone promoting action</a:t>
                      </a:r>
                      <a:endParaRPr kumimoji="1" lang="ja-JP" altLang="en-US" sz="9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endParaRPr kumimoji="1" lang="ja-JP" alt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 marT="45734" marB="45734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260648"/>
            <a:ext cx="8686800" cy="8500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4.2012-2013 The NPO VERSTA’s activities</a:t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295400" y="1772816"/>
            <a:ext cx="7620000" cy="49685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400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403648" y="1820585"/>
            <a:ext cx="7620000" cy="49685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 smtClean="0"/>
              <a:t>2013 our actual results </a:t>
            </a:r>
            <a:r>
              <a:rPr lang="en-US" altLang="ja-JP" sz="2400" dirty="0" smtClean="0"/>
              <a:t>:Our </a:t>
            </a:r>
            <a:r>
              <a:rPr lang="en-US" altLang="ja-JP" sz="2400" dirty="0"/>
              <a:t>project was carried out </a:t>
            </a:r>
            <a:r>
              <a:rPr lang="en-US" altLang="ja-JP" sz="2400" dirty="0">
                <a:solidFill>
                  <a:srgbClr val="0070C0"/>
                </a:solidFill>
              </a:rPr>
              <a:t>AF promotion project </a:t>
            </a:r>
            <a:r>
              <a:rPr lang="en-US" altLang="ja-JP" sz="2400" dirty="0" smtClean="0"/>
              <a:t>by </a:t>
            </a:r>
            <a:r>
              <a:rPr lang="en-US" altLang="ja-JP" sz="2400" dirty="0"/>
              <a:t>pre </a:t>
            </a:r>
            <a:r>
              <a:rPr lang="en-US" altLang="ja-JP" sz="2400" dirty="0" smtClean="0"/>
              <a:t>chairman Mr. </a:t>
            </a:r>
            <a:r>
              <a:rPr lang="en-US" altLang="ja-JP" sz="2400" dirty="0" err="1" smtClean="0"/>
              <a:t>Matsutaro</a:t>
            </a:r>
            <a:r>
              <a:rPr lang="en-US" altLang="ja-JP" sz="2400" dirty="0" smtClean="0"/>
              <a:t> Morita’s Donation( </a:t>
            </a:r>
            <a:r>
              <a:rPr lang="en-US" altLang="ja-JP" sz="2400" b="1" dirty="0">
                <a:solidFill>
                  <a:srgbClr val="0070C0"/>
                </a:solidFill>
              </a:rPr>
              <a:t>¥ 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200,000</a:t>
            </a:r>
            <a:r>
              <a:rPr lang="en-US" altLang="ja-JP" sz="2400" dirty="0" smtClean="0"/>
              <a:t>)of The NPO VERSTA.</a:t>
            </a:r>
            <a:endParaRPr lang="ja-JP" altLang="ja-JP" sz="2400" dirty="0"/>
          </a:p>
          <a:p>
            <a:r>
              <a:rPr lang="en-US" altLang="ja-JP" sz="2400" dirty="0" smtClean="0"/>
              <a:t>By </a:t>
            </a:r>
            <a:r>
              <a:rPr lang="en-US" altLang="ja-JP" sz="2400" dirty="0"/>
              <a:t>this donation, VERSTA conducted a follow-up </a:t>
            </a:r>
            <a:r>
              <a:rPr lang="en-US" altLang="ja-JP" sz="2400" dirty="0" smtClean="0"/>
              <a:t>guidance the </a:t>
            </a:r>
            <a:r>
              <a:rPr lang="en-US" altLang="ja-JP" sz="2400" dirty="0"/>
              <a:t>following</a:t>
            </a:r>
            <a:r>
              <a:rPr lang="en-US" altLang="ja-JP" sz="2400" dirty="0" smtClean="0"/>
              <a:t>.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1)</a:t>
            </a:r>
            <a:r>
              <a:rPr lang="en-US" altLang="ja-JP" sz="2400" dirty="0"/>
              <a:t> </a:t>
            </a:r>
            <a:r>
              <a:rPr lang="en-US" altLang="ja-JP" sz="2400" b="1" dirty="0" err="1" smtClean="0">
                <a:solidFill>
                  <a:srgbClr val="0070C0"/>
                </a:solidFill>
              </a:rPr>
              <a:t>Dr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.&amp;Professor </a:t>
            </a:r>
            <a:r>
              <a:rPr lang="en-US" altLang="ja-JP" sz="2400" b="1" dirty="0">
                <a:solidFill>
                  <a:srgbClr val="0070C0"/>
                </a:solidFill>
              </a:rPr>
              <a:t>F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ernando </a:t>
            </a:r>
            <a:r>
              <a:rPr lang="en-US" altLang="ja-JP" sz="2400" dirty="0" smtClean="0"/>
              <a:t>of </a:t>
            </a:r>
            <a:r>
              <a:rPr lang="en-US" altLang="ja-JP" sz="2400" dirty="0"/>
              <a:t>San Carlos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Federal </a:t>
            </a:r>
            <a:r>
              <a:rPr lang="en-US" altLang="ja-JP" sz="2400" dirty="0"/>
              <a:t>University </a:t>
            </a:r>
            <a:r>
              <a:rPr lang="en-US" altLang="ja-JP" sz="2400" dirty="0" smtClean="0"/>
              <a:t>was </a:t>
            </a:r>
            <a:r>
              <a:rPr lang="en-US" altLang="ja-JP" sz="2400" dirty="0"/>
              <a:t>carried out Rio </a:t>
            </a:r>
            <a:r>
              <a:rPr lang="en-US" altLang="ja-JP" sz="2400" dirty="0" err="1"/>
              <a:t>Preto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village’s 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Jussara</a:t>
            </a:r>
            <a:r>
              <a:rPr lang="en-US" altLang="ja-JP" sz="2400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>
                <a:solidFill>
                  <a:srgbClr val="0070C0"/>
                </a:solidFill>
              </a:rPr>
              <a:t>palm growing</a:t>
            </a:r>
            <a:r>
              <a:rPr lang="en-US" altLang="ja-JP" sz="2400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>
                <a:solidFill>
                  <a:srgbClr val="0070C0"/>
                </a:solidFill>
              </a:rPr>
              <a:t>AF follow-up 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    guidance</a:t>
            </a:r>
            <a:r>
              <a:rPr lang="en-US" altLang="ja-JP" sz="2400" dirty="0"/>
              <a:t>.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2)Project team bought </a:t>
            </a:r>
            <a:r>
              <a:rPr lang="en-US" altLang="ja-JP" sz="2400" dirty="0">
                <a:solidFill>
                  <a:srgbClr val="0070C0"/>
                </a:solidFill>
              </a:rPr>
              <a:t>100 pieces stem crop </a:t>
            </a:r>
            <a:r>
              <a:rPr lang="en-US" altLang="ja-JP" sz="2400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    seedlings</a:t>
            </a:r>
            <a:r>
              <a:rPr lang="en-US" altLang="ja-JP" sz="2400" dirty="0">
                <a:solidFill>
                  <a:srgbClr val="0070C0"/>
                </a:solidFill>
              </a:rPr>
              <a:t>, fertilizer, mowing the electric 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    machine</a:t>
            </a:r>
            <a:r>
              <a:rPr lang="en-US" altLang="ja-JP" sz="2400" dirty="0" smtClean="0">
                <a:solidFill>
                  <a:srgbClr val="008000"/>
                </a:solidFill>
              </a:rPr>
              <a:t> </a:t>
            </a:r>
            <a:r>
              <a:rPr lang="en-US" altLang="ja-JP" sz="2400" dirty="0" smtClean="0"/>
              <a:t>etc..</a:t>
            </a:r>
            <a:endParaRPr lang="ja-JP" altLang="ja-JP" sz="24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69269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14645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4.2012-2013 The NPO VERSTA’s activities</a:t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 descr="F:\DCIM\100CASIO\CIMG7648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1" y="2276872"/>
            <a:ext cx="3083911" cy="21548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 descr="F:\DCIM\100CASIO\CIMG7668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039" y="2255181"/>
            <a:ext cx="3083911" cy="21548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 descr="F:\DCIM\100CASIO\CIMG7688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1" y="4592352"/>
            <a:ext cx="3083911" cy="21548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 descr="F:\DCIM\100CASIO\CIMG7709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560450"/>
            <a:ext cx="3083911" cy="21545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4755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510250" y="1824085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2013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12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47556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 smtClean="0"/>
              <a:t>5.2014-2016 The NPO </a:t>
            </a:r>
            <a:r>
              <a:rPr lang="en-US" altLang="ja-JP" sz="2800" dirty="0"/>
              <a:t>VERSTA’s activity Plan</a:t>
            </a:r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16</a:t>
            </a:fld>
            <a:endParaRPr 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772816"/>
            <a:ext cx="720080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80592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04066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17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323528" y="188640"/>
            <a:ext cx="870012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600" dirty="0" smtClean="0"/>
              <a:t>6.2014-2015 The NPO </a:t>
            </a:r>
            <a:r>
              <a:rPr lang="en-US" altLang="ja-JP" sz="2600" dirty="0"/>
              <a:t>VERSTA’s a</a:t>
            </a:r>
            <a:r>
              <a:rPr lang="en-US" altLang="ja-JP" sz="2600" dirty="0" smtClean="0"/>
              <a:t>ctivity Results</a:t>
            </a:r>
            <a:endParaRPr lang="en-US" altLang="ja-JP" sz="2600" dirty="0"/>
          </a:p>
          <a:p>
            <a:r>
              <a:rPr lang="en-US" altLang="ja-JP" sz="2600" dirty="0" smtClean="0"/>
              <a:t/>
            </a:r>
            <a:br>
              <a:rPr lang="en-US" altLang="ja-JP" sz="2600" dirty="0" smtClean="0"/>
            </a:br>
            <a:endParaRPr lang="ja-JP" altLang="en-US" sz="26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403648" y="1820585"/>
            <a:ext cx="7620000" cy="496855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/>
              <a:t>O</a:t>
            </a:r>
            <a:r>
              <a:rPr lang="en-US" altLang="ja-JP" sz="2400" b="1" dirty="0" smtClean="0"/>
              <a:t>ur </a:t>
            </a:r>
            <a:r>
              <a:rPr lang="en-US" altLang="ja-JP" sz="2400" b="1" dirty="0"/>
              <a:t>activity </a:t>
            </a:r>
            <a:r>
              <a:rPr lang="en-US" altLang="ja-JP" sz="2400" b="1" dirty="0" smtClean="0"/>
              <a:t>results </a:t>
            </a:r>
            <a:r>
              <a:rPr lang="en-US" altLang="ja-JP" sz="2400" dirty="0" smtClean="0"/>
              <a:t>:</a:t>
            </a:r>
            <a:r>
              <a:rPr lang="en-US" altLang="ja-JP" sz="2400" dirty="0"/>
              <a:t> Our project </a:t>
            </a:r>
            <a:r>
              <a:rPr lang="en-US" altLang="ja-JP" sz="2400" dirty="0" smtClean="0"/>
              <a:t>is carry out using Japan </a:t>
            </a:r>
            <a:r>
              <a:rPr lang="en-US" altLang="ja-JP" sz="2400" dirty="0"/>
              <a:t>Fund for </a:t>
            </a:r>
            <a:r>
              <a:rPr lang="en-US" altLang="ja-JP" sz="2400" dirty="0" smtClean="0"/>
              <a:t>Global Environment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(</a:t>
            </a:r>
            <a:r>
              <a:rPr lang="en-US" altLang="ja-JP" sz="2400" b="1" dirty="0" smtClean="0"/>
              <a:t>2014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\2,000,000</a:t>
            </a:r>
            <a:r>
              <a:rPr lang="en-US" altLang="ja-JP" sz="2400" b="1" dirty="0" smtClean="0"/>
              <a:t>+2015</a:t>
            </a:r>
            <a:r>
              <a:rPr lang="en-US" altLang="ja-JP" sz="2400" b="1" dirty="0">
                <a:solidFill>
                  <a:srgbClr val="0070C0"/>
                </a:solidFill>
              </a:rPr>
              <a:t>\2,000,000</a:t>
            </a:r>
            <a:r>
              <a:rPr lang="en-US" altLang="ja-JP" sz="2400" dirty="0" smtClean="0"/>
              <a:t>).</a:t>
            </a:r>
            <a:endParaRPr lang="ja-JP" altLang="ja-JP" sz="2400" dirty="0"/>
          </a:p>
          <a:p>
            <a:r>
              <a:rPr lang="en-US" altLang="ja-JP" sz="2400" b="1" dirty="0"/>
              <a:t>The breakdown of </a:t>
            </a:r>
            <a:r>
              <a:rPr lang="en-US" altLang="ja-JP" sz="2400" b="1" dirty="0" smtClean="0"/>
              <a:t>Our activity results</a:t>
            </a:r>
            <a:r>
              <a:rPr lang="en-US" altLang="ja-JP" sz="2400" dirty="0" smtClean="0"/>
              <a:t>: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 smtClean="0"/>
              <a:t>   1)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VERSTA </a:t>
            </a:r>
            <a:r>
              <a:rPr lang="en-US" altLang="ja-JP" sz="2400" dirty="0" err="1" smtClean="0"/>
              <a:t>Jussara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palm AF joint </a:t>
            </a:r>
            <a:r>
              <a:rPr lang="en-US" altLang="ja-JP" sz="2400" dirty="0">
                <a:solidFill>
                  <a:srgbClr val="0070C0"/>
                </a:solidFill>
              </a:rPr>
              <a:t>project </a:t>
            </a:r>
            <a:r>
              <a:rPr lang="en-US" altLang="ja-JP" sz="2400" dirty="0" smtClean="0">
                <a:solidFill>
                  <a:srgbClr val="0070C0"/>
                </a:solidFill>
              </a:rPr>
              <a:t> meeting   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   </a:t>
            </a:r>
            <a:r>
              <a:rPr lang="en-US" altLang="ja-JP" sz="2400" dirty="0" smtClean="0"/>
              <a:t>(</a:t>
            </a:r>
            <a:r>
              <a:rPr lang="en-US" altLang="ja-JP" sz="2400" b="1" dirty="0" smtClean="0"/>
              <a:t>2014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\1,000,000</a:t>
            </a:r>
            <a:r>
              <a:rPr lang="en-US" altLang="ja-JP" sz="2400" b="1" dirty="0" smtClean="0"/>
              <a:t>+2015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\700,000</a:t>
            </a:r>
            <a:r>
              <a:rPr lang="en-US" altLang="ja-JP" sz="2400" dirty="0" smtClean="0"/>
              <a:t>). </a:t>
            </a:r>
          </a:p>
          <a:p>
            <a:pPr marL="0" indent="0">
              <a:buNone/>
            </a:pPr>
            <a:r>
              <a:rPr lang="en-US" altLang="ja-JP" sz="2400" dirty="0" smtClean="0"/>
              <a:t>   2) </a:t>
            </a:r>
            <a:r>
              <a:rPr lang="sv-SE" altLang="ja-JP" sz="2400" dirty="0" smtClean="0"/>
              <a:t>VERSTA </a:t>
            </a:r>
            <a:r>
              <a:rPr lang="sv-SE" altLang="ja-JP" sz="2400" dirty="0" smtClean="0">
                <a:solidFill>
                  <a:srgbClr val="0070C0"/>
                </a:solidFill>
              </a:rPr>
              <a:t>Jusara palm AF model field </a:t>
            </a:r>
            <a:r>
              <a:rPr lang="sv-SE" altLang="ja-JP" sz="2400" dirty="0"/>
              <a:t>installation</a:t>
            </a:r>
            <a:endParaRPr lang="sv-SE" altLang="ja-JP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v-SE" altLang="ja-JP" sz="2400" dirty="0" smtClean="0"/>
              <a:t>     (</a:t>
            </a:r>
            <a:r>
              <a:rPr lang="sv-SE" altLang="ja-JP" sz="2400" b="1" dirty="0" smtClean="0"/>
              <a:t>2014</a:t>
            </a:r>
            <a:r>
              <a:rPr lang="sv-SE" altLang="ja-JP" sz="2400" b="1" dirty="0" smtClean="0">
                <a:solidFill>
                  <a:srgbClr val="0070C0"/>
                </a:solidFill>
              </a:rPr>
              <a:t>\400,000</a:t>
            </a:r>
            <a:r>
              <a:rPr lang="sv-SE" altLang="ja-JP" sz="2400" b="1" dirty="0" smtClean="0"/>
              <a:t>+2015</a:t>
            </a:r>
            <a:r>
              <a:rPr lang="sv-SE" altLang="ja-JP" sz="2400" b="1" dirty="0" smtClean="0">
                <a:solidFill>
                  <a:srgbClr val="0070C0"/>
                </a:solidFill>
              </a:rPr>
              <a:t>\340,000</a:t>
            </a:r>
            <a:r>
              <a:rPr lang="sv-SE" altLang="ja-JP" sz="2400" dirty="0" smtClean="0"/>
              <a:t>).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 smtClean="0">
                <a:solidFill>
                  <a:srgbClr val="008000"/>
                </a:solidFill>
              </a:rPr>
              <a:t>   </a:t>
            </a:r>
            <a:r>
              <a:rPr lang="en-US" altLang="ja-JP" sz="2400" dirty="0" smtClean="0"/>
              <a:t>3) VERSTA establishment </a:t>
            </a:r>
            <a:r>
              <a:rPr lang="en-US" altLang="ja-JP" sz="2400" dirty="0"/>
              <a:t>of 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Jussara</a:t>
            </a:r>
            <a:r>
              <a:rPr lang="en-US" altLang="ja-JP" sz="2400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>
                <a:solidFill>
                  <a:srgbClr val="0070C0"/>
                </a:solidFill>
              </a:rPr>
              <a:t>AF palm 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    cultivation technology</a:t>
            </a:r>
            <a:r>
              <a:rPr lang="en-US" altLang="ja-JP" sz="2400" dirty="0" smtClean="0"/>
              <a:t>(</a:t>
            </a:r>
            <a:r>
              <a:rPr lang="en-US" altLang="ja-JP" sz="2400" b="1" dirty="0" smtClean="0"/>
              <a:t>2014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\480,000</a:t>
            </a:r>
            <a:r>
              <a:rPr lang="en-US" altLang="ja-JP" sz="2400" b="1" dirty="0" smtClean="0"/>
              <a:t>+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lang="en-US" altLang="ja-JP" sz="2400" b="1" dirty="0" smtClean="0"/>
              <a:t>2015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\800,000</a:t>
            </a:r>
            <a:r>
              <a:rPr lang="en-US" altLang="ja-JP" sz="2400" dirty="0" smtClean="0"/>
              <a:t>).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4)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VERSTA 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Jussara</a:t>
            </a:r>
            <a:r>
              <a:rPr lang="en-US" altLang="ja-JP" sz="2400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>
                <a:solidFill>
                  <a:srgbClr val="0070C0"/>
                </a:solidFill>
              </a:rPr>
              <a:t>palm AF spread 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enlightement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    activities</a:t>
            </a:r>
            <a:r>
              <a:rPr lang="en-US" altLang="ja-JP" sz="2400" dirty="0" smtClean="0"/>
              <a:t>(</a:t>
            </a:r>
            <a:r>
              <a:rPr lang="en-US" altLang="ja-JP" sz="2400" b="1" dirty="0" smtClean="0"/>
              <a:t>2014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\120,000</a:t>
            </a:r>
            <a:r>
              <a:rPr lang="en-US" altLang="ja-JP" sz="2400" b="1" dirty="0" smtClean="0"/>
              <a:t>+2015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\160,000</a:t>
            </a:r>
            <a:r>
              <a:rPr lang="en-US" altLang="ja-JP" sz="2400" dirty="0" smtClean="0"/>
              <a:t>).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805926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94617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5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/>
              <a:t>7</a:t>
            </a:r>
            <a:r>
              <a:rPr lang="en-US" altLang="ja-JP" sz="2800" dirty="0" smtClean="0"/>
              <a:t>. 2014 </a:t>
            </a:r>
            <a:r>
              <a:rPr lang="en-US" altLang="ja-JP" sz="2800" dirty="0"/>
              <a:t>The NPO VERSTA’s </a:t>
            </a:r>
            <a:r>
              <a:rPr lang="en-US" altLang="ja-JP" sz="2800" dirty="0" smtClean="0"/>
              <a:t>activities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835696" y="1833505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2014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9" name="図 8" descr="C:\Users\由一\AppData\Local\Microsoft\Windows\INetCache\Content.Word\IMG_1435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657" y="2279759"/>
            <a:ext cx="3096344" cy="20767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図 9" descr="C:\Users\由一\AppData\Local\Microsoft\Windows\INetCache\Content.Word\IMG_1532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214965"/>
            <a:ext cx="3168352" cy="20507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 descr="C:\Users\由一\AppData\Local\Microsoft\Windows\INetCache\Content.Word\IMG_1625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234" y="4592352"/>
            <a:ext cx="3081830" cy="20785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 descr="C:\Users\由一\AppData\Local\Microsoft\Windows\INetCache\Content.Word\IMG_1636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24909" y="4731532"/>
            <a:ext cx="2078558" cy="18002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7275120" y="4611025"/>
            <a:ext cx="1473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←</a:t>
            </a:r>
            <a:r>
              <a:rPr kumimoji="1" lang="en-US" altLang="ja-JP" sz="1200" dirty="0" smtClean="0"/>
              <a:t>Left </a:t>
            </a:r>
            <a:r>
              <a:rPr kumimoji="1" lang="en-US" altLang="ja-JP" sz="1200" dirty="0"/>
              <a:t>of the photo is Pau Brazil and stringed instrument bow fabricator </a:t>
            </a:r>
            <a:r>
              <a:rPr kumimoji="1" lang="en-US" altLang="ja-JP" sz="1200" dirty="0" smtClean="0"/>
              <a:t>Mr. LOMBARDY.</a:t>
            </a:r>
            <a:endParaRPr kumimoji="1" lang="ja-JP" altLang="en-US" sz="1200" dirty="0"/>
          </a:p>
        </p:txBody>
      </p:sp>
      <p:pic>
        <p:nvPicPr>
          <p:cNvPr id="13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30" y="766247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19</a:t>
            </a:fld>
            <a:endParaRPr 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/>
              <a:t>7</a:t>
            </a:r>
            <a:r>
              <a:rPr lang="en-US" altLang="ja-JP" sz="2800" dirty="0" smtClean="0"/>
              <a:t>. 2014 </a:t>
            </a:r>
            <a:r>
              <a:rPr lang="en-US" altLang="ja-JP" sz="2800" dirty="0"/>
              <a:t>The NPO VERSTA’s </a:t>
            </a:r>
            <a:r>
              <a:rPr lang="en-US" altLang="ja-JP" sz="2800" dirty="0" smtClean="0"/>
              <a:t>activities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835696" y="1833505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2014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7" name="図 6" descr="C:\Users\Genji\Pictures\新しいフォルダー\DCIM\112OLYMP\PA240025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871" y="2204212"/>
            <a:ext cx="2943225" cy="20212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436096" y="232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484925"/>
              </p:ext>
            </p:extLst>
          </p:nvPr>
        </p:nvGraphicFramePr>
        <p:xfrm>
          <a:off x="5436096" y="2279391"/>
          <a:ext cx="2943225" cy="2021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ビットマップ イメージ" r:id="rId5" imgW="3905280" imgH="2933640" progId="Paint.Picture">
                  <p:embed/>
                </p:oleObj>
              </mc:Choice>
              <mc:Fallback>
                <p:oleObj name="ビットマップ イメージ" r:id="rId5" imgW="3905280" imgH="293364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2279391"/>
                        <a:ext cx="2943225" cy="20212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11583" y="4779451"/>
            <a:ext cx="105081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852273"/>
              </p:ext>
            </p:extLst>
          </p:nvPr>
        </p:nvGraphicFramePr>
        <p:xfrm>
          <a:off x="5445125" y="4487863"/>
          <a:ext cx="2933700" cy="205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ビットマップ イメージ" r:id="rId7" imgW="5857920" imgH="4390920" progId="Paint.Picture">
                  <p:embed/>
                </p:oleObj>
              </mc:Choice>
              <mc:Fallback>
                <p:oleObj name="ビットマップ イメージ" r:id="rId7" imgW="5857920" imgH="439092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25" y="4487863"/>
                        <a:ext cx="2933700" cy="2051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 descr="C:\Users\Genji\Pictures\新しいフォルダー\DCIM\112OLYMP\PA240041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1561" y="4488547"/>
            <a:ext cx="2883535" cy="20503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55407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US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163316"/>
            <a:ext cx="7344816" cy="4115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sz="2000" b="1" dirty="0" smtClean="0"/>
              <a:t>1.Principle </a:t>
            </a:r>
            <a:r>
              <a:rPr lang="en-US" altLang="ja-JP" sz="2000" b="1" dirty="0"/>
              <a:t>of </a:t>
            </a:r>
            <a:r>
              <a:rPr lang="en-US" altLang="ja-JP" sz="2000" b="1" dirty="0" smtClean="0"/>
              <a:t>The NPO VERSTA’s activity</a:t>
            </a:r>
          </a:p>
          <a:p>
            <a:pPr marL="0" indent="0">
              <a:buNone/>
            </a:pPr>
            <a:r>
              <a:rPr lang="en-US" altLang="ja-JP" sz="2000" b="1" dirty="0" smtClean="0"/>
              <a:t>2.Background </a:t>
            </a:r>
            <a:r>
              <a:rPr lang="en-US" altLang="ja-JP" sz="2000" b="1" dirty="0"/>
              <a:t>of </a:t>
            </a:r>
            <a:r>
              <a:rPr lang="en-US" altLang="ja-JP" sz="2000" b="1" dirty="0" smtClean="0"/>
              <a:t>The NPO </a:t>
            </a:r>
            <a:r>
              <a:rPr lang="en-US" altLang="ja-JP" sz="2000" b="1" dirty="0"/>
              <a:t>VERSTA’s</a:t>
            </a:r>
            <a:r>
              <a:rPr lang="en-US" altLang="ja-JP" sz="2000" b="1" dirty="0" smtClean="0"/>
              <a:t> activity</a:t>
            </a:r>
          </a:p>
          <a:p>
            <a:pPr marL="0" indent="0">
              <a:buNone/>
            </a:pPr>
            <a:r>
              <a:rPr lang="en-US" altLang="ja-JP" sz="2000" b="1" dirty="0" smtClean="0"/>
              <a:t>3.Overview </a:t>
            </a:r>
            <a:r>
              <a:rPr lang="en-US" altLang="ja-JP" sz="2000" b="1" dirty="0"/>
              <a:t>of </a:t>
            </a:r>
            <a:r>
              <a:rPr lang="en-US" altLang="ja-JP" sz="2000" b="1" dirty="0" smtClean="0"/>
              <a:t>The NPO </a:t>
            </a:r>
            <a:r>
              <a:rPr lang="en-US" altLang="ja-JP" sz="2000" b="1" dirty="0"/>
              <a:t>VERSTA</a:t>
            </a:r>
            <a:endParaRPr lang="en-US" altLang="ja-JP" sz="2000" b="1" dirty="0" smtClean="0"/>
          </a:p>
          <a:p>
            <a:pPr marL="0" indent="0">
              <a:buNone/>
            </a:pPr>
            <a:r>
              <a:rPr lang="en-US" sz="2000" b="1" dirty="0" smtClean="0"/>
              <a:t>4.2012-2013 The </a:t>
            </a:r>
            <a:r>
              <a:rPr lang="en-US" altLang="ja-JP" sz="2000" b="1" dirty="0" smtClean="0"/>
              <a:t>NPO </a:t>
            </a:r>
            <a:r>
              <a:rPr lang="en-US" altLang="ja-JP" sz="2000" b="1" dirty="0"/>
              <a:t>VERSTA’s </a:t>
            </a:r>
            <a:r>
              <a:rPr lang="en-US" altLang="ja-JP" sz="2000" b="1" dirty="0" smtClean="0"/>
              <a:t>activities</a:t>
            </a:r>
          </a:p>
          <a:p>
            <a:pPr marL="0" indent="0">
              <a:buNone/>
            </a:pPr>
            <a:r>
              <a:rPr lang="en-US" sz="2000" b="1" dirty="0" smtClean="0"/>
              <a:t>5.2014-2016 The </a:t>
            </a:r>
            <a:r>
              <a:rPr lang="en-US" altLang="ja-JP" sz="2000" b="1" dirty="0" smtClean="0"/>
              <a:t>NPO </a:t>
            </a:r>
            <a:r>
              <a:rPr lang="en-US" altLang="ja-JP" sz="2000" b="1" dirty="0"/>
              <a:t>VERSTA’s </a:t>
            </a:r>
            <a:r>
              <a:rPr lang="en-US" altLang="ja-JP" sz="2000" b="1" dirty="0" smtClean="0"/>
              <a:t>activity Plan</a:t>
            </a:r>
          </a:p>
          <a:p>
            <a:pPr marL="0" indent="0">
              <a:buNone/>
            </a:pPr>
            <a:r>
              <a:rPr lang="en-US" altLang="ja-JP" sz="2000" b="1" dirty="0"/>
              <a:t>6.2014-2016 The NPO VERSTA’s activity R</a:t>
            </a:r>
            <a:r>
              <a:rPr lang="en-US" altLang="ja-JP" sz="2000" b="1" dirty="0" smtClean="0"/>
              <a:t>esults</a:t>
            </a:r>
          </a:p>
          <a:p>
            <a:pPr marL="0" indent="0">
              <a:buNone/>
            </a:pPr>
            <a:r>
              <a:rPr lang="en-US" sz="2000" b="1" dirty="0" smtClean="0"/>
              <a:t>7.</a:t>
            </a:r>
            <a:r>
              <a:rPr lang="en-US" altLang="ja-JP" sz="2000" b="1" dirty="0" smtClean="0"/>
              <a:t>2014 The </a:t>
            </a:r>
            <a:r>
              <a:rPr lang="en-US" altLang="ja-JP" sz="2000" b="1" dirty="0"/>
              <a:t>NPO VERSTA’s </a:t>
            </a:r>
            <a:r>
              <a:rPr lang="en-US" altLang="ja-JP" sz="2000" b="1" dirty="0" smtClean="0"/>
              <a:t>activities</a:t>
            </a:r>
          </a:p>
          <a:p>
            <a:pPr marL="0" indent="0">
              <a:buNone/>
            </a:pPr>
            <a:r>
              <a:rPr lang="en-US" sz="2000" b="1" dirty="0" smtClean="0"/>
              <a:t>8.</a:t>
            </a:r>
            <a:r>
              <a:rPr lang="en-US" altLang="ja-JP" sz="2000" b="1" dirty="0" smtClean="0"/>
              <a:t>2015 The </a:t>
            </a:r>
            <a:r>
              <a:rPr lang="en-US" altLang="ja-JP" sz="2000" b="1" dirty="0"/>
              <a:t>NPO VERSTA’s </a:t>
            </a:r>
            <a:r>
              <a:rPr lang="en-US" altLang="ja-JP" sz="2000" b="1" dirty="0" smtClean="0"/>
              <a:t>activities</a:t>
            </a:r>
          </a:p>
          <a:p>
            <a:pPr marL="0" indent="0">
              <a:buNone/>
            </a:pPr>
            <a:r>
              <a:rPr lang="en-US" altLang="ja-JP" sz="2000" b="1" dirty="0" smtClean="0"/>
              <a:t>9.2016 </a:t>
            </a:r>
            <a:r>
              <a:rPr lang="en-US" altLang="ja-JP" sz="2000" b="1" dirty="0"/>
              <a:t>The NPO VERSTA’s </a:t>
            </a:r>
            <a:r>
              <a:rPr lang="en-US" altLang="ja-JP" sz="2000" b="1" dirty="0" smtClean="0"/>
              <a:t>activities</a:t>
            </a:r>
          </a:p>
          <a:p>
            <a:pPr marL="0" indent="0">
              <a:buNone/>
            </a:pPr>
            <a:r>
              <a:rPr lang="en-US" altLang="ja-JP" sz="2000" b="1" dirty="0"/>
              <a:t>10. </a:t>
            </a:r>
            <a:r>
              <a:rPr lang="en-US" altLang="ja-JP" sz="2000" b="1" dirty="0" err="1" smtClean="0"/>
              <a:t>Conclusion:Business</a:t>
            </a:r>
            <a:r>
              <a:rPr lang="en-US" altLang="ja-JP" sz="2000" b="1" dirty="0" smtClean="0"/>
              <a:t> </a:t>
            </a:r>
            <a:r>
              <a:rPr lang="en-US" altLang="ja-JP" sz="2000" b="1" dirty="0"/>
              <a:t>partnership program with The NPO VERSTA’s </a:t>
            </a:r>
            <a:r>
              <a:rPr lang="en-US" altLang="ja-JP" sz="2000" b="1" dirty="0" smtClean="0"/>
              <a:t>activities</a:t>
            </a:r>
          </a:p>
          <a:p>
            <a:pPr marL="0" indent="0">
              <a:buNone/>
            </a:pPr>
            <a:r>
              <a:rPr lang="ja-JP" altLang="en-US" sz="2000" b="1" dirty="0" smtClean="0"/>
              <a:t>◆</a:t>
            </a:r>
            <a:r>
              <a:rPr lang="en-US" altLang="ja-JP" sz="2000" b="1" dirty="0"/>
              <a:t>Speaker Profile</a:t>
            </a:r>
          </a:p>
          <a:p>
            <a:pPr marL="0" indent="0">
              <a:buNone/>
            </a:pPr>
            <a:endParaRPr lang="en-US" altLang="ja-JP" sz="2000" b="1" dirty="0" smtClean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7" y="474268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4268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20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/>
              <a:t>8</a:t>
            </a:r>
            <a:r>
              <a:rPr lang="en-US" altLang="ja-JP" sz="2800" dirty="0" smtClean="0"/>
              <a:t>. 2015 </a:t>
            </a:r>
            <a:r>
              <a:rPr lang="en-US" altLang="ja-JP" sz="2800" dirty="0"/>
              <a:t>The NPO VERSTA’s </a:t>
            </a:r>
            <a:r>
              <a:rPr lang="en-US" altLang="ja-JP" sz="2800" dirty="0" smtClean="0"/>
              <a:t>activities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35696" y="1833505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2015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 descr="C:\Users\由一\AppData\Local\Microsoft\Windows\INetCache\Content.Word\IMG_3128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641" y="2389072"/>
            <a:ext cx="2880320" cy="195060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60" y="2380434"/>
            <a:ext cx="2880320" cy="195060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8269" y="4789749"/>
            <a:ext cx="1942734" cy="1555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4848" y="4732873"/>
            <a:ext cx="1942733" cy="1596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55407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21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800" dirty="0"/>
              <a:t>8</a:t>
            </a:r>
            <a:r>
              <a:rPr lang="en-US" altLang="ja-JP" sz="2800" dirty="0" smtClean="0"/>
              <a:t>. 2015 </a:t>
            </a:r>
            <a:r>
              <a:rPr lang="en-US" altLang="ja-JP" sz="2800" dirty="0"/>
              <a:t>The NPO VERSTA’s </a:t>
            </a:r>
            <a:r>
              <a:rPr lang="en-US" altLang="ja-JP" sz="2800" dirty="0" smtClean="0"/>
              <a:t>activities</a:t>
            </a:r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25768" y="1737558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2015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 descr="C:\Users\由一\AppData\Local\Microsoft\Windows\INetCache\Content.Word\IMG_3146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6779" y="4415318"/>
            <a:ext cx="2880320" cy="195060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図 9" descr="C:\Users\由一\AppData\Local\Microsoft\Windows\INetCache\Content.Word\IMG_3158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6779" y="2202837"/>
            <a:ext cx="2880320" cy="195060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 descr="C:\Users\由一\AppData\Local\Microsoft\Windows\INetCache\Content.Word\IMG_3228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107" y="4424892"/>
            <a:ext cx="2864713" cy="1950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768" y="2222914"/>
            <a:ext cx="2923051" cy="19981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64" y="755407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400" dirty="0"/>
              <a:t>9</a:t>
            </a:r>
            <a:r>
              <a:rPr lang="en-US" altLang="ja-JP" sz="2400" dirty="0" smtClean="0"/>
              <a:t>. 2016 The NPO VERSTA’s activities</a:t>
            </a:r>
            <a:endParaRPr lang="en-US" altLang="ja-JP" sz="2400" dirty="0"/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22</a:t>
            </a:fld>
            <a:endParaRPr 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75656" y="2060848"/>
            <a:ext cx="6264696" cy="403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403648" y="2060848"/>
            <a:ext cx="7620000" cy="432048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 smtClean="0"/>
              <a:t>2016 our </a:t>
            </a:r>
            <a:r>
              <a:rPr lang="en-US" altLang="ja-JP" sz="2400" b="1" dirty="0"/>
              <a:t>activity Budget</a:t>
            </a:r>
            <a:r>
              <a:rPr lang="en-US" altLang="ja-JP" sz="2400" b="1" dirty="0" smtClean="0"/>
              <a:t> </a:t>
            </a:r>
            <a:r>
              <a:rPr lang="en-US" altLang="ja-JP" sz="2400" dirty="0" smtClean="0"/>
              <a:t>:</a:t>
            </a:r>
            <a:r>
              <a:rPr lang="en-US" altLang="ja-JP" sz="2400" dirty="0"/>
              <a:t> Our project </a:t>
            </a:r>
            <a:r>
              <a:rPr lang="en-US" altLang="ja-JP" sz="2400" dirty="0" smtClean="0"/>
              <a:t>is carry out </a:t>
            </a:r>
            <a:r>
              <a:rPr lang="en-US" altLang="ja-JP" sz="2400" dirty="0">
                <a:solidFill>
                  <a:srgbClr val="0070C0"/>
                </a:solidFill>
              </a:rPr>
              <a:t>AF promotion project </a:t>
            </a:r>
            <a:r>
              <a:rPr lang="en-US" altLang="ja-JP" sz="2400" dirty="0"/>
              <a:t>using </a:t>
            </a:r>
            <a:r>
              <a:rPr lang="en-US" altLang="ja-JP" sz="2400" dirty="0" smtClean="0"/>
              <a:t>2016 </a:t>
            </a:r>
            <a:r>
              <a:rPr lang="en-US" altLang="ja-JP" sz="2400" dirty="0"/>
              <a:t>Japan Fund for Global Environment</a:t>
            </a:r>
            <a:r>
              <a:rPr lang="en-US" altLang="ja-JP" sz="2400" dirty="0" smtClean="0"/>
              <a:t>(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\2,000,000</a:t>
            </a:r>
            <a:r>
              <a:rPr lang="en-US" altLang="ja-JP" sz="2400" dirty="0"/>
              <a:t>).</a:t>
            </a:r>
            <a:endParaRPr lang="ja-JP" altLang="ja-JP" sz="2400" dirty="0"/>
          </a:p>
          <a:p>
            <a:r>
              <a:rPr lang="en-US" altLang="ja-JP" sz="2400" b="1" dirty="0" smtClean="0"/>
              <a:t>2016 </a:t>
            </a:r>
            <a:r>
              <a:rPr lang="en-US" altLang="ja-JP" sz="2400" b="1" dirty="0"/>
              <a:t>our </a:t>
            </a:r>
            <a:r>
              <a:rPr lang="en-US" altLang="ja-JP" sz="2400" b="1" dirty="0" smtClean="0"/>
              <a:t>activity plan</a:t>
            </a:r>
            <a:r>
              <a:rPr lang="en-US" altLang="ja-JP" sz="2400" dirty="0" smtClean="0"/>
              <a:t>: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 smtClean="0"/>
              <a:t>   1)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VERSTA </a:t>
            </a:r>
            <a:r>
              <a:rPr lang="en-US" altLang="ja-JP" sz="2400" dirty="0" err="1" smtClean="0"/>
              <a:t>Jussara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palm AF joint </a:t>
            </a:r>
            <a:r>
              <a:rPr lang="en-US" altLang="ja-JP" sz="2400" dirty="0">
                <a:solidFill>
                  <a:srgbClr val="0070C0"/>
                </a:solidFill>
              </a:rPr>
              <a:t>project </a:t>
            </a:r>
            <a:r>
              <a:rPr lang="en-US" altLang="ja-JP" sz="2400" dirty="0" smtClean="0">
                <a:solidFill>
                  <a:srgbClr val="0070C0"/>
                </a:solidFill>
              </a:rPr>
              <a:t> meeting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    </a:t>
            </a:r>
            <a:r>
              <a:rPr lang="en-US" altLang="ja-JP" sz="2400" dirty="0" smtClean="0"/>
              <a:t>and </a:t>
            </a:r>
            <a:r>
              <a:rPr lang="en-US" altLang="ja-JP" sz="2400" dirty="0">
                <a:solidFill>
                  <a:srgbClr val="0070C0"/>
                </a:solidFill>
              </a:rPr>
              <a:t>AF technology exchange </a:t>
            </a:r>
            <a:r>
              <a:rPr lang="en-US" altLang="ja-JP" sz="2400" dirty="0" smtClean="0"/>
              <a:t>in </a:t>
            </a:r>
            <a:r>
              <a:rPr lang="en-US" altLang="ja-JP" sz="2400" dirty="0" err="1" smtClean="0"/>
              <a:t>Rapoza</a:t>
            </a:r>
            <a:r>
              <a:rPr lang="en-US" altLang="ja-JP" sz="2400" dirty="0" smtClean="0"/>
              <a:t>  model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field with small farmers in Rio </a:t>
            </a:r>
            <a:r>
              <a:rPr lang="en-US" altLang="ja-JP" sz="2400" dirty="0" err="1" smtClean="0"/>
              <a:t>Preto</a:t>
            </a:r>
            <a:r>
              <a:rPr lang="en-US" altLang="ja-JP" sz="2400" dirty="0" smtClean="0"/>
              <a:t> in </a:t>
            </a:r>
            <a:r>
              <a:rPr lang="en-US" altLang="ja-JP" sz="2400" dirty="0" err="1" smtClean="0"/>
              <a:t>Sete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Baraas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and </a:t>
            </a:r>
            <a:r>
              <a:rPr lang="en-US" altLang="ja-JP" sz="2400" dirty="0"/>
              <a:t>Agricultural </a:t>
            </a:r>
            <a:r>
              <a:rPr lang="en-US" altLang="ja-JP" sz="2400" dirty="0" smtClean="0"/>
              <a:t>Instructors (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\580,000</a:t>
            </a:r>
            <a:r>
              <a:rPr lang="en-US" altLang="ja-JP" sz="2400" dirty="0" smtClean="0"/>
              <a:t>). </a:t>
            </a:r>
          </a:p>
          <a:p>
            <a:pPr marL="0" indent="0">
              <a:buNone/>
            </a:pPr>
            <a:r>
              <a:rPr lang="en-US" altLang="ja-JP" sz="2400" dirty="0" smtClean="0"/>
              <a:t>   2) </a:t>
            </a:r>
            <a:r>
              <a:rPr lang="sv-SE" altLang="ja-JP" sz="2400" dirty="0" smtClean="0"/>
              <a:t>2016 VERSTA </a:t>
            </a:r>
            <a:r>
              <a:rPr lang="sv-SE" altLang="ja-JP" sz="2400" dirty="0" smtClean="0">
                <a:solidFill>
                  <a:srgbClr val="0070C0"/>
                </a:solidFill>
              </a:rPr>
              <a:t>Jusara palm AF model field </a:t>
            </a:r>
          </a:p>
          <a:p>
            <a:pPr marL="0" indent="0">
              <a:buNone/>
            </a:pPr>
            <a:r>
              <a:rPr lang="sv-SE" altLang="ja-JP" sz="2400" dirty="0" smtClean="0"/>
              <a:t>      installation(</a:t>
            </a:r>
            <a:r>
              <a:rPr lang="sv-SE" altLang="ja-JP" sz="2400" b="1" dirty="0" smtClean="0">
                <a:solidFill>
                  <a:srgbClr val="0070C0"/>
                </a:solidFill>
              </a:rPr>
              <a:t>\410,000</a:t>
            </a:r>
            <a:r>
              <a:rPr lang="sv-SE" altLang="ja-JP" sz="2400" dirty="0" smtClean="0"/>
              <a:t>).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 smtClean="0">
                <a:solidFill>
                  <a:srgbClr val="008000"/>
                </a:solidFill>
              </a:rPr>
              <a:t>   </a:t>
            </a:r>
            <a:r>
              <a:rPr lang="en-US" altLang="ja-JP" sz="2400" dirty="0" smtClean="0"/>
              <a:t>3) 2016 </a:t>
            </a:r>
            <a:r>
              <a:rPr lang="en-US" altLang="ja-JP" sz="2400" dirty="0"/>
              <a:t>VERSTA </a:t>
            </a:r>
            <a:r>
              <a:rPr lang="en-US" altLang="ja-JP" sz="2400" dirty="0" smtClean="0"/>
              <a:t>establishment </a:t>
            </a:r>
            <a:r>
              <a:rPr lang="en-US" altLang="ja-JP" sz="2400" dirty="0"/>
              <a:t>of 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Jussara</a:t>
            </a:r>
            <a:r>
              <a:rPr lang="en-US" altLang="ja-JP" sz="2400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>
                <a:solidFill>
                  <a:srgbClr val="0070C0"/>
                </a:solidFill>
              </a:rPr>
              <a:t>AF palm 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    cultivation technology</a:t>
            </a:r>
            <a:r>
              <a:rPr lang="en-US" altLang="ja-JP" sz="2400" dirty="0" smtClean="0"/>
              <a:t>(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\900,000</a:t>
            </a:r>
            <a:r>
              <a:rPr lang="en-US" altLang="ja-JP" sz="2400" dirty="0" smtClean="0"/>
              <a:t>).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4)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2016 </a:t>
            </a:r>
            <a:r>
              <a:rPr lang="en-US" altLang="ja-JP" sz="2400" dirty="0"/>
              <a:t>VERSTA </a:t>
            </a:r>
            <a:r>
              <a:rPr lang="en-US" altLang="ja-JP" sz="2400" dirty="0" err="1" smtClean="0">
                <a:solidFill>
                  <a:srgbClr val="0070C0"/>
                </a:solidFill>
              </a:rPr>
              <a:t>Jussara</a:t>
            </a:r>
            <a:r>
              <a:rPr lang="en-US" altLang="ja-JP" sz="2400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>
                <a:solidFill>
                  <a:srgbClr val="0070C0"/>
                </a:solidFill>
              </a:rPr>
              <a:t>palm AF spread 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    enlightenment activities</a:t>
            </a:r>
            <a:r>
              <a:rPr lang="en-US" altLang="ja-JP" sz="2400" dirty="0" smtClean="0"/>
              <a:t>(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\110,000</a:t>
            </a:r>
            <a:r>
              <a:rPr lang="en-US" altLang="ja-JP" sz="2400" dirty="0" smtClean="0"/>
              <a:t>).</a:t>
            </a:r>
          </a:p>
        </p:txBody>
      </p:sp>
      <p:pic>
        <p:nvPicPr>
          <p:cNvPr id="9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6247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23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400" dirty="0"/>
              <a:t>9</a:t>
            </a:r>
            <a:r>
              <a:rPr lang="en-US" altLang="ja-JP" sz="2400" dirty="0" smtClean="0"/>
              <a:t>. 2016 The NPO VERSTA’s activities</a:t>
            </a:r>
            <a:endParaRPr lang="en-US" altLang="ja-JP" sz="2400" dirty="0"/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lang="ja-JP" altLang="en-US" sz="2400" dirty="0"/>
          </a:p>
        </p:txBody>
      </p:sp>
      <p:pic>
        <p:nvPicPr>
          <p:cNvPr id="4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6247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825768" y="1737558"/>
            <a:ext cx="61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創英角ﾎﾟｯﾌﾟ体" pitchFamily="49" charset="-128"/>
                <a:ea typeface="HG創英角ﾎﾟｯﾌﾟ体" pitchFamily="49" charset="-128"/>
              </a:rPr>
              <a:t>・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2016 </a:t>
            </a:r>
            <a:r>
              <a:rPr lang="en-US" altLang="ja-JP" dirty="0">
                <a:latin typeface="HG創英角ﾎﾟｯﾌﾟ体" pitchFamily="49" charset="-128"/>
                <a:ea typeface="HG創英角ﾎﾟｯﾌﾟ体" pitchFamily="49" charset="-128"/>
              </a:rPr>
              <a:t>Activities photographic </a:t>
            </a:r>
            <a:r>
              <a:rPr lang="en-US" altLang="ja-JP" dirty="0" smtClean="0">
                <a:latin typeface="HG創英角ﾎﾟｯﾌﾟ体" pitchFamily="49" charset="-128"/>
                <a:ea typeface="HG創英角ﾎﾟｯﾌﾟ体" pitchFamily="49" charset="-128"/>
              </a:rPr>
              <a:t>recorded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2980" y="2262425"/>
            <a:ext cx="2132100" cy="19442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線吹き出し 2 (枠付き) 11"/>
          <p:cNvSpPr/>
          <p:nvPr/>
        </p:nvSpPr>
        <p:spPr>
          <a:xfrm>
            <a:off x="539552" y="2683142"/>
            <a:ext cx="1597168" cy="360040"/>
          </a:xfrm>
          <a:prstGeom prst="borderCallout2">
            <a:avLst>
              <a:gd name="adj1" fmla="val 8672"/>
              <a:gd name="adj2" fmla="val 99293"/>
              <a:gd name="adj3" fmla="val 8671"/>
              <a:gd name="adj4" fmla="val 119593"/>
              <a:gd name="adj5" fmla="val 184812"/>
              <a:gd name="adj6" fmla="val 17379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 smtClean="0">
                <a:solidFill>
                  <a:schemeClr val="accent4">
                    <a:lumMod val="50000"/>
                  </a:schemeClr>
                </a:solidFill>
              </a:rPr>
              <a:t>Jussara</a:t>
            </a:r>
            <a:r>
              <a:rPr kumimoji="1" lang="en-US" altLang="ja-JP" dirty="0" smtClean="0">
                <a:solidFill>
                  <a:schemeClr val="accent4">
                    <a:lumMod val="50000"/>
                  </a:schemeClr>
                </a:solidFill>
              </a:rPr>
              <a:t> Palm</a:t>
            </a:r>
            <a:endParaRPr kumimoji="1" lang="ja-JP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線吹き出し 2 (枠付き) 12"/>
          <p:cNvSpPr/>
          <p:nvPr/>
        </p:nvSpPr>
        <p:spPr>
          <a:xfrm>
            <a:off x="207268" y="2104628"/>
            <a:ext cx="1597168" cy="360040"/>
          </a:xfrm>
          <a:prstGeom prst="borderCallout2">
            <a:avLst>
              <a:gd name="adj1" fmla="val 8672"/>
              <a:gd name="adj2" fmla="val 99293"/>
              <a:gd name="adj3" fmla="val 8671"/>
              <a:gd name="adj4" fmla="val 119593"/>
              <a:gd name="adj5" fmla="val 84281"/>
              <a:gd name="adj6" fmla="val 143380"/>
            </a:avLst>
          </a:prstGeom>
          <a:solidFill>
            <a:srgbClr val="FFFF00"/>
          </a:solidFill>
          <a:ln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accent4">
                    <a:lumMod val="50000"/>
                  </a:schemeClr>
                </a:solidFill>
              </a:rPr>
              <a:t>Rio Olympic</a:t>
            </a:r>
            <a:endParaRPr kumimoji="1" lang="ja-JP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36" y="4481028"/>
            <a:ext cx="3029188" cy="213682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84" y="2106890"/>
            <a:ext cx="3020950" cy="228811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84" y="4481028"/>
            <a:ext cx="3020950" cy="213682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188640"/>
            <a:ext cx="8686800" cy="922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400" dirty="0" smtClean="0"/>
              <a:t>10</a:t>
            </a:r>
            <a:r>
              <a:rPr lang="en-US" altLang="ja-JP" sz="2400" dirty="0"/>
              <a:t>. </a:t>
            </a:r>
            <a:r>
              <a:rPr lang="en-US" altLang="ja-JP" sz="2400" dirty="0" smtClean="0"/>
              <a:t>Conclusion : Business </a:t>
            </a:r>
            <a:r>
              <a:rPr lang="en-US" altLang="ja-JP" sz="2400" dirty="0"/>
              <a:t>partnership program with </a:t>
            </a:r>
            <a:r>
              <a:rPr lang="en-US" altLang="ja-JP" sz="2400" dirty="0" smtClean="0"/>
              <a:t>The NPO VERSTA’s activities</a:t>
            </a:r>
            <a:endParaRPr lang="en-US" altLang="ja-JP" sz="2400" dirty="0"/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24</a:t>
            </a:fld>
            <a:endParaRPr 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75656" y="2060848"/>
            <a:ext cx="7272808" cy="403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403648" y="2060848"/>
            <a:ext cx="7620000" cy="43204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/>
              <a:t>Join as a supporting member </a:t>
            </a:r>
            <a:r>
              <a:rPr lang="en-US" altLang="ja-JP" sz="2400" b="1" dirty="0" smtClean="0"/>
              <a:t>company</a:t>
            </a:r>
            <a:r>
              <a:rPr lang="en-US" altLang="ja-JP" sz="2400" dirty="0"/>
              <a:t>: Annual membership fee mouthful </a:t>
            </a:r>
            <a:r>
              <a:rPr lang="en-US" altLang="ja-JP" sz="2400" dirty="0">
                <a:solidFill>
                  <a:srgbClr val="FF0000"/>
                </a:solidFill>
              </a:rPr>
              <a:t>50,000 yen</a:t>
            </a:r>
            <a:r>
              <a:rPr lang="en-US" altLang="ja-JP" sz="2400" dirty="0"/>
              <a:t>(≒ US$500) or more as part of the CSR activities of the companies. 50,000 yen is equivalent to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Jussara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>
                <a:solidFill>
                  <a:srgbClr val="FF0000"/>
                </a:solidFill>
              </a:rPr>
              <a:t>palm seedlings 100 bounden duty</a:t>
            </a:r>
            <a:r>
              <a:rPr lang="en-US" altLang="ja-JP" sz="2400" dirty="0" smtClean="0"/>
              <a:t>.</a:t>
            </a:r>
            <a:endParaRPr lang="en-US" altLang="ja-JP" sz="2400" dirty="0"/>
          </a:p>
          <a:p>
            <a:r>
              <a:rPr lang="en-US" altLang="ja-JP" sz="2400" b="1" dirty="0"/>
              <a:t>Participation as a sales tie-up company of </a:t>
            </a:r>
            <a:r>
              <a:rPr lang="en-US" altLang="ja-JP" sz="2400" b="1" dirty="0" err="1" smtClean="0"/>
              <a:t>Jussara</a:t>
            </a:r>
            <a:r>
              <a:rPr lang="en-US" altLang="ja-JP" sz="2400" b="1" dirty="0" smtClean="0"/>
              <a:t> </a:t>
            </a:r>
            <a:r>
              <a:rPr lang="en-US" altLang="ja-JP" sz="2400" b="1" dirty="0"/>
              <a:t>palm-related </a:t>
            </a:r>
            <a:r>
              <a:rPr lang="en-US" altLang="ja-JP" sz="2400" b="1" dirty="0" smtClean="0"/>
              <a:t>products</a:t>
            </a:r>
            <a:r>
              <a:rPr lang="en-US" altLang="ja-JP" sz="2400" dirty="0"/>
              <a:t>: </a:t>
            </a:r>
            <a:r>
              <a:rPr lang="en-US" altLang="ja-JP" sz="2400" dirty="0" err="1" smtClean="0"/>
              <a:t>Jussara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palm fruit is </a:t>
            </a:r>
            <a:r>
              <a:rPr lang="en-US" altLang="ja-JP" sz="2400" dirty="0" smtClean="0">
                <a:solidFill>
                  <a:srgbClr val="FF0000"/>
                </a:solidFill>
              </a:rPr>
              <a:t>the highest anti-aging </a:t>
            </a:r>
            <a:r>
              <a:rPr lang="en-US" altLang="ja-JP" sz="2400" dirty="0">
                <a:solidFill>
                  <a:srgbClr val="FF0000"/>
                </a:solidFill>
              </a:rPr>
              <a:t>ingredient in the Brazilian fruit</a:t>
            </a:r>
            <a:r>
              <a:rPr lang="en-US" altLang="ja-JP" sz="2400" dirty="0"/>
              <a:t>. You can participate as a sales tie-up companies of </a:t>
            </a:r>
            <a:r>
              <a:rPr lang="en-US" altLang="ja-JP" sz="2400" dirty="0">
                <a:solidFill>
                  <a:srgbClr val="FF0000"/>
                </a:solidFill>
              </a:rPr>
              <a:t>the functional food </a:t>
            </a:r>
            <a:r>
              <a:rPr lang="en-US" altLang="ja-JP" sz="2400" dirty="0"/>
              <a:t>and </a:t>
            </a:r>
            <a:r>
              <a:rPr lang="en-US" altLang="ja-JP" sz="2400" dirty="0" smtClean="0">
                <a:solidFill>
                  <a:srgbClr val="FF0000"/>
                </a:solidFill>
              </a:rPr>
              <a:t>the health food</a:t>
            </a:r>
            <a:r>
              <a:rPr lang="en-US" altLang="ja-JP" sz="2400" dirty="0" smtClean="0"/>
              <a:t> by </a:t>
            </a:r>
            <a:r>
              <a:rPr lang="en-US" altLang="ja-JP" sz="2400" dirty="0" err="1" smtClean="0"/>
              <a:t>Jussara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palm fruit. However, the condition can become </a:t>
            </a:r>
            <a:r>
              <a:rPr lang="en-US" altLang="ja-JP" sz="2400" dirty="0">
                <a:solidFill>
                  <a:srgbClr val="FF0000"/>
                </a:solidFill>
              </a:rPr>
              <a:t>a supporting member company</a:t>
            </a:r>
            <a:r>
              <a:rPr lang="en-US" altLang="ja-JP" sz="2400" dirty="0"/>
              <a:t>.</a:t>
            </a:r>
          </a:p>
        </p:txBody>
      </p:sp>
      <p:pic>
        <p:nvPicPr>
          <p:cNvPr id="9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6247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25</a:t>
            </a:fld>
            <a:endParaRPr 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28600" y="152400"/>
            <a:ext cx="86868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2000" smtClean="0"/>
              <a:t>By 2014-2016 Japan Fund for Global Environment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en-US" altLang="ja-JP" sz="2400" smtClean="0"/>
              <a:t>NPO VERSTA’s the agroforestry  promotion project</a:t>
            </a:r>
            <a:endParaRPr lang="ja-JP" alt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58164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https://encrypted-tbn0.gstatic.com/images?q=tbn:ANd9GcShbTBXK_EpLCUjohQ5AI07I8sFOIa2VmObkSCgJygOn6dkst9I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8" y="1926536"/>
            <a:ext cx="6624737" cy="400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331638" y="4820864"/>
            <a:ext cx="6696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ln>
                  <a:solidFill>
                    <a:srgbClr val="FFFFFF"/>
                  </a:solidFill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Thank </a:t>
            </a:r>
            <a:r>
              <a:rPr lang="en-US" altLang="ja-JP" sz="3200" dirty="0">
                <a:ln>
                  <a:solidFill>
                    <a:srgbClr val="FFFFFF"/>
                  </a:solidFill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you for your attention.</a:t>
            </a:r>
            <a:endParaRPr lang="en-US" altLang="ja-JP" sz="3200" dirty="0" smtClean="0">
              <a:ln>
                <a:solidFill>
                  <a:srgbClr val="FFFFFF"/>
                </a:solidFill>
              </a:ln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8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58164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◆</a:t>
            </a:r>
            <a:r>
              <a:rPr lang="en-US" altLang="ja-JP" dirty="0" smtClean="0"/>
              <a:t>Speaker </a:t>
            </a:r>
            <a:r>
              <a:rPr lang="en-US" altLang="ja-JP" dirty="0"/>
              <a:t>Profile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14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Name</a:t>
            </a:r>
            <a:r>
              <a:rPr lang="ja-JP" altLang="en-US" sz="1400" b="1" dirty="0"/>
              <a:t>：</a:t>
            </a:r>
            <a:r>
              <a:rPr lang="en-US" altLang="ja-JP" sz="1400" b="1" dirty="0"/>
              <a:t>Ph.D. Yoshikazu  </a:t>
            </a:r>
            <a:r>
              <a:rPr lang="en-US" altLang="ja-JP" sz="1400" b="1" dirty="0" err="1"/>
              <a:t>Onose</a:t>
            </a:r>
            <a:endParaRPr lang="en-US" altLang="ja-JP" sz="1400" b="1" dirty="0"/>
          </a:p>
          <a:p>
            <a:r>
              <a:rPr lang="en-US" altLang="ja-JP" sz="14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</a:t>
            </a:r>
            <a:r>
              <a:rPr lang="en-US" altLang="ja-JP" sz="1400" b="1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ddress</a:t>
            </a:r>
            <a:r>
              <a:rPr lang="ja-JP" altLang="en-US" sz="1400" b="1" dirty="0" smtClean="0"/>
              <a:t>：</a:t>
            </a:r>
            <a:r>
              <a:rPr lang="en-US" altLang="ja-JP" sz="1400" b="1" dirty="0" err="1" smtClean="0"/>
              <a:t>Mitaka-shi</a:t>
            </a:r>
            <a:r>
              <a:rPr lang="en-US" altLang="ja-JP" sz="1400" b="1" dirty="0" smtClean="0"/>
              <a:t>, Tokyo , JAPAN</a:t>
            </a:r>
            <a:endParaRPr lang="ja-JP" altLang="en-US" sz="1400" b="1" dirty="0"/>
          </a:p>
          <a:p>
            <a:r>
              <a:rPr lang="en-US" altLang="ja-JP" sz="14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Affiliation</a:t>
            </a:r>
            <a:r>
              <a:rPr lang="ja-JP" altLang="en-US" sz="1400" b="1" dirty="0"/>
              <a:t>： </a:t>
            </a:r>
            <a:r>
              <a:rPr lang="en-US" altLang="ja-JP" sz="1400" b="1" dirty="0"/>
              <a:t>Vice President NPO Tokyo IT Coordinator , Managing Director NPO </a:t>
            </a:r>
            <a:r>
              <a:rPr lang="en-US" altLang="ja-JP" sz="1400" b="1" dirty="0" smtClean="0"/>
              <a:t>VERSTA</a:t>
            </a:r>
            <a:r>
              <a:rPr lang="ja-JP" altLang="en-US" sz="1400" b="1" dirty="0" smtClean="0"/>
              <a:t> </a:t>
            </a:r>
            <a:r>
              <a:rPr lang="en-US" altLang="ja-JP" sz="1400" b="1" dirty="0" smtClean="0"/>
              <a:t>, Lecturer </a:t>
            </a:r>
            <a:r>
              <a:rPr lang="en-US" altLang="ja-JP" sz="1400" b="1" dirty="0"/>
              <a:t>of </a:t>
            </a:r>
            <a:r>
              <a:rPr lang="en-US" altLang="ja-JP" sz="1400" b="1" dirty="0" err="1"/>
              <a:t>Sanno</a:t>
            </a:r>
            <a:r>
              <a:rPr lang="en-US" altLang="ja-JP" sz="1400" b="1" dirty="0"/>
              <a:t> University </a:t>
            </a:r>
            <a:r>
              <a:rPr lang="en-US" altLang="ja-JP" sz="1400" b="1" dirty="0" smtClean="0"/>
              <a:t>Service </a:t>
            </a:r>
            <a:r>
              <a:rPr lang="en-US" altLang="ja-JP" sz="1400" b="1" dirty="0"/>
              <a:t>Learning Center, </a:t>
            </a:r>
            <a:r>
              <a:rPr lang="en-US" altLang="ja-JP" sz="1400" b="1" dirty="0" smtClean="0"/>
              <a:t>Lecturer </a:t>
            </a:r>
            <a:r>
              <a:rPr lang="en-US" altLang="ja-JP" sz="1400" b="1" dirty="0"/>
              <a:t>of Department of Commerce International </a:t>
            </a:r>
            <a:r>
              <a:rPr lang="en-US" altLang="ja-JP" sz="1400" b="1" dirty="0" smtClean="0"/>
              <a:t>Business of </a:t>
            </a:r>
            <a:r>
              <a:rPr lang="en-US" altLang="ja-JP" sz="1400" b="1" dirty="0" err="1" smtClean="0"/>
              <a:t>Takushoku</a:t>
            </a:r>
            <a:r>
              <a:rPr lang="en-US" altLang="ja-JP" sz="1400" b="1" dirty="0" smtClean="0"/>
              <a:t> University</a:t>
            </a:r>
            <a:endParaRPr lang="en-US" altLang="ja-JP" sz="1400" b="1" dirty="0"/>
          </a:p>
          <a:p>
            <a:r>
              <a:rPr lang="en-US" altLang="ja-JP" sz="14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Education level </a:t>
            </a:r>
            <a:r>
              <a:rPr lang="ja-JP" altLang="en-US" sz="1400" b="1" dirty="0"/>
              <a:t>：</a:t>
            </a:r>
            <a:r>
              <a:rPr lang="en-US" altLang="ja-JP" sz="1400" b="1" dirty="0"/>
              <a:t>Completed doctoral </a:t>
            </a:r>
            <a:r>
              <a:rPr lang="en-US" altLang="ja-JP" sz="1400" b="1" dirty="0" err="1"/>
              <a:t>Takachiho</a:t>
            </a:r>
            <a:r>
              <a:rPr lang="en-US" altLang="ja-JP" sz="1400" b="1" dirty="0"/>
              <a:t> University Graduate School of Business</a:t>
            </a:r>
          </a:p>
          <a:p>
            <a:r>
              <a:rPr lang="en-US" altLang="ja-JP" sz="14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Degree</a:t>
            </a:r>
            <a:r>
              <a:rPr lang="ja-JP" altLang="en-US" sz="1400" b="1" dirty="0"/>
              <a:t>：</a:t>
            </a:r>
            <a:r>
              <a:rPr lang="en-US" altLang="ja-JP" sz="1400" b="1" dirty="0"/>
              <a:t>Doctor of Business Administration, </a:t>
            </a:r>
            <a:r>
              <a:rPr lang="en-US" altLang="ja-JP" sz="1400" b="1" dirty="0" err="1"/>
              <a:t>Takachiho</a:t>
            </a:r>
            <a:r>
              <a:rPr lang="en-US" altLang="ja-JP" sz="1400" b="1" dirty="0"/>
              <a:t> University </a:t>
            </a:r>
            <a:r>
              <a:rPr lang="ja-JP" altLang="en-US" sz="1400" b="1" dirty="0"/>
              <a:t>（</a:t>
            </a:r>
            <a:r>
              <a:rPr lang="en-US" altLang="ja-JP" sz="1400" b="1" dirty="0"/>
              <a:t>Ph.D.</a:t>
            </a:r>
            <a:r>
              <a:rPr lang="ja-JP" altLang="en-US" sz="1400" b="1" dirty="0"/>
              <a:t>）</a:t>
            </a:r>
          </a:p>
          <a:p>
            <a:r>
              <a:rPr lang="en-US" altLang="ja-JP" sz="14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Qualification</a:t>
            </a:r>
            <a:r>
              <a:rPr lang="ja-JP" altLang="en-US" sz="1400" b="1" dirty="0"/>
              <a:t>：</a:t>
            </a:r>
            <a:r>
              <a:rPr lang="en-US" altLang="ja-JP" sz="1400" b="1" dirty="0"/>
              <a:t>Registered Management Consultant, Certified Systems Auditor, IT Coordinator, evaluator </a:t>
            </a:r>
            <a:r>
              <a:rPr lang="en-US" altLang="ja-JP" sz="1400" b="1" dirty="0" smtClean="0"/>
              <a:t> </a:t>
            </a:r>
            <a:r>
              <a:rPr lang="en-US" altLang="ja-JP" sz="1400" b="1" dirty="0"/>
              <a:t>independent evaluation  organization and Human Services , Provisional Auditor of </a:t>
            </a:r>
            <a:r>
              <a:rPr lang="en-US" altLang="ja-JP" sz="1400" b="1" dirty="0" smtClean="0"/>
              <a:t>ISO27001</a:t>
            </a:r>
            <a:r>
              <a:rPr lang="ja-JP" altLang="en-US" sz="1400" b="1" dirty="0" smtClean="0"/>
              <a:t>（</a:t>
            </a:r>
            <a:r>
              <a:rPr lang="en-US" altLang="ja-JP" sz="1400" b="1" dirty="0"/>
              <a:t>ISMS</a:t>
            </a:r>
            <a:r>
              <a:rPr lang="ja-JP" altLang="en-US" sz="1400" b="1" dirty="0"/>
              <a:t>）</a:t>
            </a:r>
            <a:r>
              <a:rPr lang="en-US" altLang="ja-JP" sz="1400" b="1" dirty="0"/>
              <a:t>Other</a:t>
            </a:r>
          </a:p>
          <a:p>
            <a:r>
              <a:rPr lang="en-US" altLang="ja-JP" sz="1400" b="1" dirty="0"/>
              <a:t> </a:t>
            </a:r>
            <a:r>
              <a:rPr lang="en-US" altLang="ja-JP" sz="1400" b="1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Biography</a:t>
            </a:r>
            <a:r>
              <a:rPr lang="ja-JP" altLang="en-US" sz="1400" b="1" dirty="0"/>
              <a:t>：</a:t>
            </a:r>
            <a:r>
              <a:rPr lang="en-US" altLang="ja-JP" sz="1400" b="1" dirty="0"/>
              <a:t>After graduating from university, through measurement company marine environment, food </a:t>
            </a:r>
            <a:r>
              <a:rPr lang="en-US" altLang="ja-JP" sz="1400" b="1" dirty="0" smtClean="0"/>
              <a:t> </a:t>
            </a:r>
            <a:r>
              <a:rPr lang="en-US" altLang="ja-JP" sz="1400" b="1" dirty="0"/>
              <a:t>industry associations, the school of music specialist, is currently an independent management  </a:t>
            </a:r>
            <a:r>
              <a:rPr lang="en-US" altLang="ja-JP" sz="1400" b="1" dirty="0" smtClean="0"/>
              <a:t>consultant </a:t>
            </a:r>
            <a:r>
              <a:rPr lang="en-US" altLang="ja-JP" sz="1400" b="1" dirty="0"/>
              <a:t>&amp; evaluator of IT &amp; information systems security, overseas business, other.</a:t>
            </a:r>
          </a:p>
          <a:p>
            <a:r>
              <a:rPr lang="en-US" altLang="ja-JP" sz="14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Books</a:t>
            </a:r>
            <a:r>
              <a:rPr lang="ja-JP" altLang="en-US" sz="1400" b="1" dirty="0"/>
              <a:t>： “</a:t>
            </a:r>
            <a:r>
              <a:rPr lang="en-US" altLang="ja-JP" sz="1400" b="1" dirty="0"/>
              <a:t>Nursing care business series”” Introduction to Brazil Business”</a:t>
            </a:r>
            <a:r>
              <a:rPr lang="ja-JP" altLang="en-US" sz="1400" b="1" dirty="0"/>
              <a:t>（</a:t>
            </a:r>
            <a:r>
              <a:rPr lang="en-US" altLang="ja-JP" sz="1400" b="1" dirty="0" err="1"/>
              <a:t>Doyoukan</a:t>
            </a:r>
            <a:r>
              <a:rPr lang="ja-JP" altLang="en-US" sz="1400" b="1" dirty="0"/>
              <a:t>）</a:t>
            </a:r>
            <a:r>
              <a:rPr lang="en-US" altLang="ja-JP" sz="1400" b="1" dirty="0"/>
              <a:t>, there </a:t>
            </a:r>
            <a:r>
              <a:rPr lang="en-US" altLang="ja-JP" sz="1400" b="1" dirty="0" smtClean="0"/>
              <a:t>are numbers </a:t>
            </a:r>
            <a:r>
              <a:rPr lang="en-US" altLang="ja-JP" sz="1400" b="1" dirty="0"/>
              <a:t>of other.</a:t>
            </a:r>
          </a:p>
          <a:p>
            <a:r>
              <a:rPr lang="en-US" altLang="ja-JP" sz="1400" b="1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Mail</a:t>
            </a:r>
            <a:r>
              <a:rPr lang="ja-JP" altLang="en-US" sz="1400" b="1" dirty="0" smtClean="0"/>
              <a:t>：</a:t>
            </a:r>
            <a:r>
              <a:rPr lang="en-US" altLang="ja-JP" sz="1400" b="1" dirty="0" err="1"/>
              <a:t>yoshi</a:t>
            </a:r>
            <a:r>
              <a:rPr lang="en-US" altLang="ja-JP" sz="1400" b="1" dirty="0"/>
              <a:t>-o</a:t>
            </a:r>
            <a:r>
              <a:rPr lang="ja-JP" altLang="en-US" sz="1400" b="1" dirty="0"/>
              <a:t>＠</a:t>
            </a:r>
            <a:r>
              <a:rPr lang="en-US" altLang="ja-JP" sz="1400" b="1" dirty="0"/>
              <a:t>tkg.att.ne.jp</a:t>
            </a:r>
            <a:r>
              <a:rPr lang="ja-JP" altLang="en-US" sz="1400" b="1" dirty="0"/>
              <a:t>　　</a:t>
            </a:r>
            <a:endParaRPr kumimoji="1" lang="ja-JP" altLang="en-US" sz="1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6247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755407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9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200" dirty="0" smtClean="0">
                <a:effectLst/>
              </a:rPr>
              <a:t>1.Principle</a:t>
            </a:r>
            <a:r>
              <a:rPr lang="en-US" altLang="ja-JP" sz="3200" dirty="0" smtClean="0"/>
              <a:t> </a:t>
            </a:r>
            <a:r>
              <a:rPr lang="en-US" altLang="ja-JP" sz="3200" dirty="0"/>
              <a:t>of </a:t>
            </a:r>
            <a:r>
              <a:rPr lang="en-US" altLang="ja-JP" sz="3200" dirty="0" smtClean="0"/>
              <a:t>The NPO </a:t>
            </a:r>
            <a:r>
              <a:rPr lang="en-US" altLang="ja-JP" sz="3200" dirty="0"/>
              <a:t>VERSTA’s </a:t>
            </a:r>
            <a:r>
              <a:rPr lang="en-US" altLang="ja-JP" sz="3200" dirty="0" smtClean="0"/>
              <a:t>activity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95400" y="1772816"/>
            <a:ext cx="7620000" cy="4752528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The ultimate goal of this project is that to achieve </a:t>
            </a:r>
            <a:r>
              <a:rPr lang="en-US" altLang="ja-JP" sz="2400" dirty="0">
                <a:solidFill>
                  <a:srgbClr val="0070C0"/>
                </a:solidFill>
              </a:rPr>
              <a:t>the prevention of global warming </a:t>
            </a:r>
            <a:r>
              <a:rPr lang="en-US" altLang="ja-JP" sz="2400" dirty="0" smtClean="0"/>
              <a:t>through </a:t>
            </a:r>
            <a:r>
              <a:rPr lang="en-US" altLang="ja-JP" sz="2400" dirty="0" smtClean="0">
                <a:solidFill>
                  <a:srgbClr val="FF0000"/>
                </a:solidFill>
              </a:rPr>
              <a:t>the conservation of the Atlantic coastal forest (Mata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Atlãntica</a:t>
            </a:r>
            <a:r>
              <a:rPr lang="en-US" altLang="ja-JP" sz="2400" dirty="0" smtClean="0">
                <a:solidFill>
                  <a:srgbClr val="FF0000"/>
                </a:solidFill>
              </a:rPr>
              <a:t>) in Brazil </a:t>
            </a:r>
            <a:r>
              <a:rPr lang="en-US" altLang="ja-JP" sz="2400" dirty="0"/>
              <a:t>that has been harvested </a:t>
            </a:r>
            <a:r>
              <a:rPr lang="en-US" altLang="ja-JP" sz="2400" dirty="0" smtClean="0"/>
              <a:t>93% </a:t>
            </a:r>
            <a:r>
              <a:rPr lang="en-US" altLang="ja-JP" sz="2400" dirty="0"/>
              <a:t>by the agricultural development.</a:t>
            </a:r>
            <a:endParaRPr lang="ja-JP" altLang="ja-JP" sz="2400" dirty="0"/>
          </a:p>
          <a:p>
            <a:r>
              <a:rPr lang="en-US" altLang="ja-JP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Our</a:t>
            </a:r>
            <a:r>
              <a:rPr lang="ja-JP" altLang="en-US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Principle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The NPO </a:t>
            </a:r>
            <a:r>
              <a:rPr lang="en-US" altLang="ja-JP" sz="2400" dirty="0"/>
              <a:t>VERSTA was established to contribute to the realization of </a:t>
            </a: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FF0000"/>
                </a:solidFill>
              </a:rPr>
              <a:t>a </a:t>
            </a:r>
            <a:r>
              <a:rPr lang="en-US" altLang="ja-JP" sz="2400" dirty="0">
                <a:solidFill>
                  <a:srgbClr val="FF0000"/>
                </a:solidFill>
              </a:rPr>
              <a:t>low-carbon society </a:t>
            </a:r>
            <a:r>
              <a:rPr lang="en-US" altLang="ja-JP" sz="2400" dirty="0"/>
              <a:t>and </a:t>
            </a:r>
            <a:r>
              <a:rPr lang="en-US" altLang="ja-JP" sz="2400" dirty="0">
                <a:solidFill>
                  <a:srgbClr val="0070C0"/>
                </a:solidFill>
              </a:rPr>
              <a:t>the promotion of sustainable global environment maintenance</a:t>
            </a:r>
            <a:r>
              <a:rPr lang="en-US" altLang="ja-JP" sz="2400" dirty="0"/>
              <a:t>. </a:t>
            </a:r>
            <a:endParaRPr lang="ja-JP" altLang="ja-JP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004" y="5638800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638800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228600" y="260648"/>
            <a:ext cx="8686800" cy="85007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3200" dirty="0" smtClean="0">
                <a:effectLst/>
              </a:rPr>
              <a:t>1.Principle</a:t>
            </a:r>
            <a:r>
              <a:rPr lang="en-US" altLang="ja-JP" sz="3200" dirty="0" smtClean="0"/>
              <a:t> of NPO VERSTA’s activity</a:t>
            </a:r>
            <a:endParaRPr lang="ja-JP" altLang="en-US" sz="32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33" y="1753481"/>
            <a:ext cx="5544616" cy="4608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4</a:t>
            </a:fld>
            <a:endParaRPr lang="en-US"/>
          </a:p>
        </p:txBody>
      </p:sp>
      <p:sp>
        <p:nvSpPr>
          <p:cNvPr id="12" name="フローチャート: 結合子 11"/>
          <p:cNvSpPr/>
          <p:nvPr/>
        </p:nvSpPr>
        <p:spPr>
          <a:xfrm>
            <a:off x="5724128" y="5111473"/>
            <a:ext cx="72008" cy="45719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3" name="線吹き出し 1 (枠付き) 12"/>
          <p:cNvSpPr/>
          <p:nvPr/>
        </p:nvSpPr>
        <p:spPr>
          <a:xfrm>
            <a:off x="6749714" y="5302053"/>
            <a:ext cx="918629" cy="216024"/>
          </a:xfrm>
          <a:prstGeom prst="borderCallout1">
            <a:avLst>
              <a:gd name="adj1" fmla="val 18750"/>
              <a:gd name="adj2" fmla="val -8333"/>
              <a:gd name="adj3" fmla="val -71357"/>
              <a:gd name="adj4" fmla="val -99634"/>
            </a:avLst>
          </a:prstGeom>
          <a:noFill/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 smtClean="0">
                <a:solidFill>
                  <a:srgbClr val="0070C0"/>
                </a:solidFill>
              </a:rPr>
              <a:t>Sete</a:t>
            </a:r>
            <a:r>
              <a:rPr kumimoji="1" lang="en-US" altLang="ja-JP" sz="1200" dirty="0" smtClean="0">
                <a:solidFill>
                  <a:srgbClr val="0070C0"/>
                </a:solidFill>
              </a:rPr>
              <a:t> </a:t>
            </a:r>
            <a:r>
              <a:rPr kumimoji="1" lang="en-US" altLang="ja-JP" sz="1200" dirty="0" err="1">
                <a:solidFill>
                  <a:srgbClr val="0070C0"/>
                </a:solidFill>
              </a:rPr>
              <a:t>Barras</a:t>
            </a:r>
            <a:r>
              <a:rPr kumimoji="1" lang="en-US" altLang="ja-JP" sz="1200" dirty="0">
                <a:solidFill>
                  <a:srgbClr val="0070C0"/>
                </a:solidFill>
              </a:rPr>
              <a:t> 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11" name="線吹き出し 1 (枠付き) 10"/>
          <p:cNvSpPr/>
          <p:nvPr/>
        </p:nvSpPr>
        <p:spPr>
          <a:xfrm flipH="1">
            <a:off x="827584" y="4963616"/>
            <a:ext cx="1286749" cy="199723"/>
          </a:xfrm>
          <a:prstGeom prst="borderCallout1">
            <a:avLst>
              <a:gd name="adj1" fmla="val 18750"/>
              <a:gd name="adj2" fmla="val -8333"/>
              <a:gd name="adj3" fmla="val 239472"/>
              <a:gd name="adj4" fmla="val -44365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131million ha 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線吹き出し 1 (枠付き) 13"/>
          <p:cNvSpPr/>
          <p:nvPr/>
        </p:nvSpPr>
        <p:spPr>
          <a:xfrm flipH="1">
            <a:off x="824107" y="5336647"/>
            <a:ext cx="1286749" cy="199723"/>
          </a:xfrm>
          <a:prstGeom prst="borderCallout1">
            <a:avLst>
              <a:gd name="adj1" fmla="val 18750"/>
              <a:gd name="adj2" fmla="val -8333"/>
              <a:gd name="adj3" fmla="val 226575"/>
              <a:gd name="adj4" fmla="val -44365"/>
            </a:avLst>
          </a:prstGeom>
          <a:noFill/>
          <a:ln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13 million ha 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020" y="838093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39" y="838093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6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287852"/>
            <a:ext cx="8686800" cy="1056042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2.Background </a:t>
            </a:r>
            <a:r>
              <a:rPr lang="en-US" altLang="ja-JP" sz="3200" dirty="0"/>
              <a:t>of NPO VERSTA’s activity</a:t>
            </a:r>
            <a:br>
              <a:rPr lang="en-US" altLang="ja-JP" sz="3200" dirty="0"/>
            </a:b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95400" y="1772816"/>
            <a:ext cx="7620000" cy="4968552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/>
              <a:t>Brazil is the country of </a:t>
            </a:r>
            <a:r>
              <a:rPr lang="en-US" altLang="ja-JP" sz="2400" dirty="0">
                <a:solidFill>
                  <a:srgbClr val="FF0000"/>
                </a:solidFill>
              </a:rPr>
              <a:t>the world's largest Japanese immigrants</a:t>
            </a:r>
            <a:r>
              <a:rPr lang="en-US" altLang="ja-JP" sz="2400" dirty="0"/>
              <a:t>, about </a:t>
            </a:r>
            <a:r>
              <a:rPr lang="en-US" altLang="ja-JP" sz="2400" dirty="0">
                <a:solidFill>
                  <a:srgbClr val="FF0000"/>
                </a:solidFill>
              </a:rPr>
              <a:t>260,000 </a:t>
            </a:r>
            <a:r>
              <a:rPr lang="en-US" altLang="ja-JP" sz="2400" dirty="0"/>
              <a:t>Japanese went to Brazil before World War II through the postwar period. </a:t>
            </a:r>
            <a:endParaRPr lang="en-US" altLang="ja-JP" sz="2400" dirty="0" smtClean="0"/>
          </a:p>
          <a:p>
            <a:r>
              <a:rPr lang="en-US" altLang="ja-JP" sz="2400" dirty="0"/>
              <a:t>Today, </a:t>
            </a:r>
            <a:r>
              <a:rPr lang="en-US" altLang="ja-JP" sz="2400" dirty="0" smtClean="0"/>
              <a:t>Japanese people are eating </a:t>
            </a:r>
            <a:r>
              <a:rPr lang="en-US" altLang="ja-JP" sz="2400" dirty="0">
                <a:solidFill>
                  <a:srgbClr val="0070C0"/>
                </a:solidFill>
              </a:rPr>
              <a:t>delicious coffee </a:t>
            </a:r>
            <a:r>
              <a:rPr lang="en-US" altLang="ja-JP" sz="2400" dirty="0" smtClean="0">
                <a:solidFill>
                  <a:srgbClr val="0070C0"/>
                </a:solidFill>
              </a:rPr>
              <a:t>, </a:t>
            </a:r>
            <a:r>
              <a:rPr lang="en-US" altLang="ja-JP" sz="2400" dirty="0">
                <a:solidFill>
                  <a:srgbClr val="0070C0"/>
                </a:solidFill>
              </a:rPr>
              <a:t>orange, and </a:t>
            </a:r>
            <a:r>
              <a:rPr lang="en-US" altLang="ja-JP" sz="2400" dirty="0" smtClean="0">
                <a:solidFill>
                  <a:srgbClr val="0070C0"/>
                </a:solidFill>
              </a:rPr>
              <a:t>chicken of Brazil.</a:t>
            </a:r>
          </a:p>
          <a:p>
            <a:r>
              <a:rPr lang="en-US" altLang="ja-JP" sz="2400" dirty="0"/>
              <a:t>However, the Atlantic forest (Mata </a:t>
            </a:r>
            <a:r>
              <a:rPr lang="en-US" altLang="ja-JP" sz="2400" dirty="0" err="1"/>
              <a:t>Atlãntica</a:t>
            </a:r>
            <a:r>
              <a:rPr lang="en-US" altLang="ja-JP" sz="2400" dirty="0"/>
              <a:t>) and the Amazon of Brazil has continued to the present </a:t>
            </a:r>
            <a:r>
              <a:rPr lang="en-US" altLang="ja-JP" sz="2400" dirty="0">
                <a:solidFill>
                  <a:srgbClr val="FF0000"/>
                </a:solidFill>
              </a:rPr>
              <a:t>decrease of tropical rainforest </a:t>
            </a:r>
            <a:r>
              <a:rPr lang="en-US" altLang="ja-JP" sz="2400" dirty="0"/>
              <a:t>by developing </a:t>
            </a:r>
            <a:r>
              <a:rPr lang="en-US" altLang="ja-JP" sz="2400" dirty="0">
                <a:solidFill>
                  <a:srgbClr val="FF0000"/>
                </a:solidFill>
              </a:rPr>
              <a:t>large-scale illegal logging</a:t>
            </a:r>
            <a:r>
              <a:rPr lang="en-US" altLang="ja-JP" sz="2400" dirty="0"/>
              <a:t> and due to delays in improving the lives of local residents, if you leave it, Brazilian rainforest that has been concern can be reduced significantly.</a:t>
            </a:r>
            <a:endParaRPr kumimoji="1" lang="ja-JP" alt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815873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17264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3.Overview </a:t>
            </a:r>
            <a:r>
              <a:rPr lang="en-US" altLang="ja-JP" sz="3200" dirty="0">
                <a:effectLst>
                  <a:reflection blurRad="6350" stA="55000" endA="300" endPos="45500" dir="5400000" sy="-100000" algn="bl" rotWithShape="0"/>
                </a:effectLst>
              </a:rPr>
              <a:t>of </a:t>
            </a:r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The NPO </a:t>
            </a:r>
            <a:r>
              <a:rPr lang="en-US" altLang="ja-JP" sz="3200" dirty="0">
                <a:effectLst>
                  <a:reflection blurRad="6350" stA="55000" endA="300" endPos="45500" dir="5400000" sy="-100000" algn="bl" rotWithShape="0"/>
                </a:effectLst>
              </a:rPr>
              <a:t>VERSTA</a:t>
            </a:r>
            <a:endParaRPr kumimoji="1" lang="ja-JP" alt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1295400" y="1772816"/>
            <a:ext cx="7620000" cy="508518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Our</a:t>
            </a:r>
            <a:r>
              <a:rPr lang="ja-JP" altLang="en-US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Mission</a:t>
            </a:r>
            <a:r>
              <a:rPr lang="ja-JP" altLang="en-US" sz="2400" dirty="0" smtClean="0"/>
              <a:t>：</a:t>
            </a:r>
            <a:r>
              <a:rPr lang="en-US" altLang="ja-JP" sz="2400" dirty="0"/>
              <a:t>We support the spread of </a:t>
            </a:r>
            <a:r>
              <a:rPr lang="en-US" altLang="ja-JP" sz="2400" dirty="0">
                <a:solidFill>
                  <a:srgbClr val="FF0000"/>
                </a:solidFill>
              </a:rPr>
              <a:t>agroforestry</a:t>
            </a: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/>
              <a:t>attracting global attention to the use of sound agricultural methods to help reproduction and the maintenance of key natural environments such as </a:t>
            </a:r>
            <a:r>
              <a:rPr lang="en-US" altLang="ja-JP" sz="2400" dirty="0">
                <a:solidFill>
                  <a:srgbClr val="FF0000"/>
                </a:solidFill>
              </a:rPr>
              <a:t>tropical rain forests</a:t>
            </a:r>
            <a:r>
              <a:rPr lang="en-US" altLang="ja-JP" sz="2400" dirty="0"/>
              <a:t>.</a:t>
            </a:r>
            <a:endParaRPr lang="ja-JP" altLang="ja-JP" sz="2400" dirty="0"/>
          </a:p>
          <a:p>
            <a:r>
              <a:rPr lang="en-US" altLang="ja-JP" sz="2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Our Activities</a:t>
            </a:r>
            <a:r>
              <a:rPr lang="en-US" altLang="ja-JP" sz="2400" dirty="0" smtClean="0"/>
              <a:t>:</a:t>
            </a:r>
          </a:p>
          <a:p>
            <a:pPr marL="0" indent="0">
              <a:buNone/>
            </a:pPr>
            <a:r>
              <a:rPr lang="en-US" altLang="ja-JP" sz="2400" b="1" dirty="0"/>
              <a:t> </a:t>
            </a:r>
            <a:r>
              <a:rPr lang="en-US" altLang="ja-JP" sz="2400" b="1" dirty="0" smtClean="0"/>
              <a:t>   </a:t>
            </a:r>
            <a:r>
              <a:rPr lang="en-US" altLang="ja-JP" sz="2400" dirty="0" smtClean="0"/>
              <a:t>The </a:t>
            </a:r>
            <a:r>
              <a:rPr lang="en-US" altLang="ja-JP" sz="2400" dirty="0" smtClean="0">
                <a:solidFill>
                  <a:srgbClr val="FF0000"/>
                </a:solidFill>
              </a:rPr>
              <a:t>1st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Step: A</a:t>
            </a:r>
            <a:r>
              <a:rPr lang="en-US" altLang="ja-JP" sz="2400" dirty="0" smtClean="0"/>
              <a:t>groforestry </a:t>
            </a:r>
            <a:r>
              <a:rPr lang="en-US" altLang="ja-JP" sz="2400" dirty="0"/>
              <a:t>support </a:t>
            </a:r>
            <a:r>
              <a:rPr lang="en-US" altLang="ja-JP" sz="2400" dirty="0" smtClean="0"/>
              <a:t>charity Live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          (</a:t>
            </a:r>
            <a:r>
              <a:rPr lang="en-US" altLang="ja-JP" sz="2400" dirty="0">
                <a:solidFill>
                  <a:srgbClr val="0070C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AF AID</a:t>
            </a:r>
            <a:r>
              <a:rPr lang="en-US" altLang="ja-JP" sz="2400" dirty="0" smtClean="0"/>
              <a:t>)&amp;</a:t>
            </a:r>
            <a:r>
              <a:rPr lang="en-US" altLang="ja-JP" sz="2400" dirty="0"/>
              <a:t>Music </a:t>
            </a:r>
            <a:r>
              <a:rPr lang="en-US" altLang="ja-JP" sz="2400" dirty="0" smtClean="0"/>
              <a:t>Distribution 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 smtClean="0"/>
              <a:t>    </a:t>
            </a:r>
            <a:r>
              <a:rPr lang="en-US" altLang="ja-JP" sz="2400" dirty="0" smtClean="0"/>
              <a:t>The </a:t>
            </a:r>
            <a:r>
              <a:rPr lang="en-US" altLang="ja-JP" sz="2400" dirty="0" smtClean="0">
                <a:solidFill>
                  <a:srgbClr val="FF0000"/>
                </a:solidFill>
              </a:rPr>
              <a:t>2nd</a:t>
            </a:r>
            <a:r>
              <a:rPr lang="en-US" altLang="ja-JP" sz="2400" dirty="0" smtClean="0"/>
              <a:t> Step: Agroforestry </a:t>
            </a:r>
            <a:r>
              <a:rPr lang="en-US" altLang="ja-JP" sz="2400" dirty="0"/>
              <a:t>point enterprise (</a:t>
            </a:r>
            <a:r>
              <a:rPr lang="en-US" altLang="ja-JP" sz="2400" dirty="0">
                <a:solidFill>
                  <a:srgbClr val="0070C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AF </a:t>
            </a:r>
            <a:endParaRPr lang="en-US" altLang="ja-JP" sz="2400" dirty="0" smtClean="0">
              <a:solidFill>
                <a:srgbClr val="0070C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0070C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                       POINT</a:t>
            </a:r>
            <a:r>
              <a:rPr lang="en-US" altLang="ja-JP" sz="2400" dirty="0" smtClean="0"/>
              <a:t>)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smtClean="0"/>
              <a:t>     The </a:t>
            </a:r>
            <a:r>
              <a:rPr lang="en-US" altLang="ja-JP" sz="2400" dirty="0" smtClean="0">
                <a:solidFill>
                  <a:srgbClr val="FF0000"/>
                </a:solidFill>
              </a:rPr>
              <a:t>3rd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Step: </a:t>
            </a:r>
            <a:r>
              <a:rPr lang="en-US" altLang="ja-JP" sz="2400" b="1" dirty="0">
                <a:solidFill>
                  <a:srgbClr val="0070C0"/>
                </a:solidFill>
              </a:rPr>
              <a:t>Agroforestry support 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projects</a:t>
            </a:r>
            <a:endParaRPr lang="en-US" altLang="ja-JP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2400" dirty="0" smtClean="0"/>
              <a:t>     The </a:t>
            </a:r>
            <a:r>
              <a:rPr lang="en-US" altLang="ja-JP" sz="2400" dirty="0" smtClean="0">
                <a:solidFill>
                  <a:srgbClr val="FF0000"/>
                </a:solidFill>
              </a:rPr>
              <a:t>4th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Step: Promotion of Agroforestry home &amp; 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             product </a:t>
            </a:r>
            <a:r>
              <a:rPr lang="en-US" altLang="ja-JP" sz="2400" dirty="0"/>
              <a:t>attestation.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597741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01391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9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1056042"/>
          </a:xfrm>
        </p:spPr>
        <p:txBody>
          <a:bodyPr>
            <a:normAutofit/>
          </a:bodyPr>
          <a:lstStyle/>
          <a:p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3.Overview </a:t>
            </a:r>
            <a:r>
              <a:rPr lang="en-US" altLang="ja-JP" sz="3200" dirty="0">
                <a:effectLst>
                  <a:reflection blurRad="6350" stA="55000" endA="300" endPos="45500" dir="5400000" sy="-100000" algn="bl" rotWithShape="0"/>
                </a:effectLst>
              </a:rPr>
              <a:t>of </a:t>
            </a:r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The NPO </a:t>
            </a:r>
            <a:r>
              <a:rPr lang="en-US" altLang="ja-JP" sz="3200" dirty="0">
                <a:effectLst>
                  <a:reflection blurRad="6350" stA="55000" endA="300" endPos="45500" dir="5400000" sy="-100000" algn="bl" rotWithShape="0"/>
                </a:effectLst>
              </a:rPr>
              <a:t>VERSTA</a:t>
            </a:r>
            <a:endParaRPr kumimoji="1" lang="ja-JP" alt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841589"/>
            <a:ext cx="3456384" cy="236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4211429"/>
            <a:ext cx="3433339" cy="236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テキスト ボックス 6"/>
          <p:cNvSpPr txBox="1"/>
          <p:nvPr/>
        </p:nvSpPr>
        <p:spPr>
          <a:xfrm>
            <a:off x="5784613" y="198403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“</a:t>
            </a:r>
            <a:r>
              <a:rPr kumimoji="1" lang="en-US" altLang="ja-JP" sz="24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AF AID </a:t>
            </a:r>
            <a:r>
              <a:rPr kumimoji="1" lang="en-US" altLang="ja-JP" sz="2400" dirty="0"/>
              <a:t>Vol.2″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41043" y="256490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n-NO" altLang="ja-JP" b="1" dirty="0" smtClean="0"/>
              <a:t>Date</a:t>
            </a:r>
            <a:r>
              <a:rPr kumimoji="1" lang="ja-JP" altLang="nn-NO" dirty="0" smtClean="0"/>
              <a:t>：</a:t>
            </a:r>
            <a:r>
              <a:rPr kumimoji="1" lang="nn-NO" altLang="ja-JP" dirty="0"/>
              <a:t>Fri., September 30, 2011 OPEN 18:30/START </a:t>
            </a:r>
            <a:r>
              <a:rPr kumimoji="1" lang="nn-NO" altLang="ja-JP" dirty="0" smtClean="0"/>
              <a:t>19:00</a:t>
            </a:r>
          </a:p>
          <a:p>
            <a:r>
              <a:rPr kumimoji="1" lang="en-US" altLang="ja-JP" b="1" dirty="0"/>
              <a:t> </a:t>
            </a:r>
            <a:r>
              <a:rPr kumimoji="1" lang="en-US" altLang="ja-JP" b="1" dirty="0" smtClean="0"/>
              <a:t>Place </a:t>
            </a:r>
            <a:r>
              <a:rPr kumimoji="1" lang="ja-JP" altLang="en-US" dirty="0"/>
              <a:t>：</a:t>
            </a:r>
            <a:r>
              <a:rPr kumimoji="1" lang="en-US" altLang="ja-JP" dirty="0" err="1"/>
              <a:t>Nihombashi</a:t>
            </a:r>
            <a:r>
              <a:rPr kumimoji="1" lang="en-US" altLang="ja-JP" dirty="0"/>
              <a:t>  social education hall </a:t>
            </a:r>
            <a:r>
              <a:rPr kumimoji="1" lang="en-US" altLang="ja-JP" dirty="0" smtClean="0"/>
              <a:t>8F,Tokyo,JAPAN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31640" y="4572960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Part </a:t>
            </a:r>
            <a:r>
              <a:rPr kumimoji="1" lang="en-US" altLang="ja-JP" b="1" dirty="0" smtClean="0"/>
              <a:t>I</a:t>
            </a:r>
            <a:r>
              <a:rPr kumimoji="1" lang="en-US" altLang="ja-JP" dirty="0" smtClean="0"/>
              <a:t>: </a:t>
            </a:r>
            <a:r>
              <a:rPr kumimoji="1" lang="en-US" altLang="ja-JP" dirty="0"/>
              <a:t>Video Lecture “</a:t>
            </a:r>
            <a:r>
              <a:rPr kumimoji="1" lang="en-US" altLang="ja-JP" dirty="0">
                <a:solidFill>
                  <a:srgbClr val="008000"/>
                </a:solidFill>
              </a:rPr>
              <a:t>Agroforestry</a:t>
            </a:r>
            <a:r>
              <a:rPr kumimoji="1" lang="en-US" altLang="ja-JP" dirty="0" smtClean="0"/>
              <a:t>”</a:t>
            </a:r>
          </a:p>
          <a:p>
            <a:r>
              <a:rPr kumimoji="1" lang="en-US" altLang="ja-JP" dirty="0" smtClean="0"/>
              <a:t>         Lecturer</a:t>
            </a:r>
            <a:r>
              <a:rPr kumimoji="1" lang="en-US" altLang="ja-JP" dirty="0"/>
              <a:t>/</a:t>
            </a:r>
            <a:r>
              <a:rPr kumimoji="1" lang="en-US" altLang="ja-JP" dirty="0" smtClean="0"/>
              <a:t>Dr. Masaaki Yamada,   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           Assistant </a:t>
            </a:r>
            <a:r>
              <a:rPr kumimoji="1" lang="en-US" altLang="ja-JP" dirty="0"/>
              <a:t>Professor </a:t>
            </a:r>
            <a:r>
              <a:rPr kumimoji="1" lang="en-US" altLang="ja-JP" dirty="0" smtClean="0"/>
              <a:t>,TUAT</a:t>
            </a:r>
          </a:p>
          <a:p>
            <a:r>
              <a:rPr kumimoji="1" lang="en-US" altLang="ja-JP" b="1" dirty="0"/>
              <a:t>Part </a:t>
            </a:r>
            <a:r>
              <a:rPr kumimoji="1" lang="en-US" altLang="ja-JP" b="1" dirty="0" smtClean="0"/>
              <a:t>II</a:t>
            </a:r>
            <a:r>
              <a:rPr kumimoji="1" lang="en-US" altLang="ja-JP" dirty="0" smtClean="0"/>
              <a:t>: </a:t>
            </a:r>
            <a:r>
              <a:rPr kumimoji="1" lang="en-US" altLang="ja-JP" dirty="0"/>
              <a:t>Special </a:t>
            </a:r>
            <a:r>
              <a:rPr kumimoji="1" lang="en-US" altLang="ja-JP" dirty="0" smtClean="0"/>
              <a:t>Live</a:t>
            </a:r>
          </a:p>
          <a:p>
            <a:r>
              <a:rPr kumimoji="1" lang="en-US" altLang="ja-JP" dirty="0"/>
              <a:t>          </a:t>
            </a:r>
            <a:r>
              <a:rPr kumimoji="1" lang="en-US" altLang="ja-JP" dirty="0" smtClean="0"/>
              <a:t>Singer/ </a:t>
            </a:r>
            <a:r>
              <a:rPr kumimoji="1" lang="en-US" altLang="ja-JP" dirty="0" err="1">
                <a:solidFill>
                  <a:srgbClr val="FF0000"/>
                </a:solidFill>
              </a:rPr>
              <a:t>Takako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 err="1">
                <a:solidFill>
                  <a:srgbClr val="FF0000"/>
                </a:solidFill>
              </a:rPr>
              <a:t>Sirai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597741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02541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6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8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210465"/>
            <a:ext cx="8686800" cy="10560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3.Overview of The NPO VERSTA</a:t>
            </a:r>
            <a:endParaRPr lang="ja-JP" alt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364088" y="198403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“</a:t>
            </a:r>
            <a:r>
              <a:rPr lang="en-US" altLang="ja-JP" sz="24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Music </a:t>
            </a:r>
            <a:r>
              <a:rPr lang="en-US" altLang="ja-JP" sz="24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Delivery</a:t>
            </a:r>
            <a:r>
              <a:rPr kumimoji="1" lang="en-US" altLang="ja-JP" sz="2400" dirty="0" smtClean="0"/>
              <a:t>″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8064" y="2564904"/>
            <a:ext cx="36724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n-NO" altLang="ja-JP" b="1" dirty="0" smtClean="0"/>
              <a:t>Date</a:t>
            </a:r>
            <a:r>
              <a:rPr kumimoji="1" lang="ja-JP" altLang="nn-NO" dirty="0" smtClean="0"/>
              <a:t>：</a:t>
            </a:r>
            <a:r>
              <a:rPr lang="en-US" altLang="ja-JP" dirty="0" smtClean="0"/>
              <a:t>From Oct., 2014</a:t>
            </a:r>
            <a:endParaRPr kumimoji="1" lang="en-US" altLang="ja-JP" dirty="0"/>
          </a:p>
          <a:p>
            <a:r>
              <a:rPr kumimoji="1" lang="en-US" altLang="ja-JP" b="1" dirty="0" smtClean="0"/>
              <a:t>Artist </a:t>
            </a:r>
            <a:r>
              <a:rPr kumimoji="1" lang="en-US" altLang="ja-JP" dirty="0" smtClean="0"/>
              <a:t>: Jazz </a:t>
            </a:r>
            <a:r>
              <a:rPr kumimoji="1" lang="en-US" altLang="ja-JP" dirty="0" err="1" smtClean="0"/>
              <a:t>Pinist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Ritsuko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Endo</a:t>
            </a:r>
            <a:r>
              <a:rPr kumimoji="1" lang="en-US" altLang="ja-JP" dirty="0" err="1" smtClean="0"/>
              <a:t>@FRV</a:t>
            </a:r>
            <a:endParaRPr kumimoji="1" lang="en-US" altLang="ja-JP" dirty="0" smtClean="0"/>
          </a:p>
          <a:p>
            <a:r>
              <a:rPr lang="en-US" altLang="ja-JP" b="1" dirty="0" smtClean="0"/>
              <a:t>Mechanisms</a:t>
            </a:r>
            <a:r>
              <a:rPr lang="en-US" altLang="ja-JP" dirty="0" smtClean="0"/>
              <a:t>: </a:t>
            </a:r>
            <a:r>
              <a:rPr lang="en-US" altLang="ja-JP" dirty="0" err="1"/>
              <a:t>Ritsuko</a:t>
            </a:r>
            <a:r>
              <a:rPr lang="en-US" altLang="ja-JP" dirty="0"/>
              <a:t> Endo has decided to agree with the spirit of the activity VERSTA, is carried out worldwide delivery of music, make donations to VERSTA activities </a:t>
            </a:r>
            <a:r>
              <a:rPr lang="en-US" altLang="ja-JP" dirty="0">
                <a:solidFill>
                  <a:srgbClr val="FF0000"/>
                </a:solidFill>
              </a:rPr>
              <a:t>1% of its sales</a:t>
            </a:r>
            <a:r>
              <a:rPr lang="en-US" altLang="ja-JP" dirty="0" smtClean="0"/>
              <a:t>.</a:t>
            </a:r>
          </a:p>
          <a:p>
            <a:r>
              <a:rPr kumimoji="1" lang="en-US" altLang="ja-JP" b="1" dirty="0"/>
              <a:t>Current situation </a:t>
            </a:r>
            <a:r>
              <a:rPr kumimoji="1" lang="en-US" altLang="ja-JP" dirty="0" smtClean="0"/>
              <a:t>:Music </a:t>
            </a:r>
            <a:r>
              <a:rPr kumimoji="1" lang="en-US" altLang="ja-JP" dirty="0"/>
              <a:t>fans around the world </a:t>
            </a:r>
            <a:r>
              <a:rPr kumimoji="1" lang="en-US" altLang="ja-JP" dirty="0" smtClean="0"/>
              <a:t>have </a:t>
            </a:r>
            <a:r>
              <a:rPr kumimoji="1" lang="en-US" altLang="ja-JP" dirty="0"/>
              <a:t>enjoyed with such as downloading and streaming </a:t>
            </a:r>
            <a:r>
              <a:rPr kumimoji="1" lang="en-US" altLang="ja-JP" dirty="0" err="1" smtClean="0"/>
              <a:t>Ritsuko</a:t>
            </a:r>
            <a:r>
              <a:rPr kumimoji="1" lang="en-US" altLang="ja-JP" dirty="0" smtClean="0"/>
              <a:t> Endo’s CD </a:t>
            </a:r>
            <a:r>
              <a:rPr kumimoji="1" lang="en-US" altLang="ja-JP" dirty="0"/>
              <a:t>music from the Music </a:t>
            </a:r>
            <a:r>
              <a:rPr kumimoji="1" lang="en-US" altLang="ja-JP" dirty="0" smtClean="0"/>
              <a:t>Delivery </a:t>
            </a:r>
            <a:r>
              <a:rPr kumimoji="1" lang="en-US" altLang="ja-JP" dirty="0"/>
              <a:t>site. Most access to often is </a:t>
            </a:r>
            <a:r>
              <a:rPr kumimoji="1" lang="en-US" altLang="ja-JP" dirty="0">
                <a:solidFill>
                  <a:srgbClr val="FF0000"/>
                </a:solidFill>
              </a:rPr>
              <a:t>Taiwan</a:t>
            </a:r>
            <a:r>
              <a:rPr kumimoji="1" lang="en-US" altLang="ja-JP" dirty="0"/>
              <a:t>.</a:t>
            </a:r>
            <a:endParaRPr kumimoji="1" lang="en-US" altLang="ja-JP" dirty="0" smtClean="0"/>
          </a:p>
        </p:txBody>
      </p:sp>
      <p:pic>
        <p:nvPicPr>
          <p:cNvPr id="1026" name="Picture 2" descr="FRV集合スクエア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994301"/>
            <a:ext cx="3240360" cy="352293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597741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70426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9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28600" y="210465"/>
            <a:ext cx="8686800" cy="10560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defRPr>
            </a:lvl1pPr>
          </a:lstStyle>
          <a:p>
            <a:r>
              <a:rPr lang="en-US" altLang="ja-JP" sz="3200" dirty="0" smtClean="0">
                <a:effectLst>
                  <a:reflection blurRad="6350" stA="55000" endA="300" endPos="45500" dir="5400000" sy="-100000" algn="bl" rotWithShape="0"/>
                </a:effectLst>
              </a:rPr>
              <a:t>3.Overview of The NPO VERSTA</a:t>
            </a:r>
            <a:endParaRPr lang="ja-JP" altLang="en-US" sz="32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597741"/>
            <a:ext cx="1457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15686" cy="74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59062" y="1361221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“</a:t>
            </a:r>
            <a:r>
              <a:rPr kumimoji="1" lang="en-US" altLang="ja-JP" sz="24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Music delivery leads to AF</a:t>
            </a:r>
            <a:r>
              <a:rPr kumimoji="1" lang="en-US" altLang="ja-JP" sz="2400" dirty="0"/>
              <a:t>″</a:t>
            </a:r>
            <a:endParaRPr kumimoji="1" lang="ja-JP" altLang="en-US" sz="2400" dirty="0"/>
          </a:p>
        </p:txBody>
      </p:sp>
      <p:pic>
        <p:nvPicPr>
          <p:cNvPr id="2056" name="Picture 8" descr="http://www.jasrac.or.jp/intl/img/w_ma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793727"/>
            <a:ext cx="4886325" cy="4153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左カーブ矢印 12"/>
          <p:cNvSpPr/>
          <p:nvPr/>
        </p:nvSpPr>
        <p:spPr>
          <a:xfrm rot="18579255">
            <a:off x="4961582" y="1660559"/>
            <a:ext cx="1367722" cy="3493592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左カーブ矢印 8"/>
          <p:cNvSpPr/>
          <p:nvPr/>
        </p:nvSpPr>
        <p:spPr>
          <a:xfrm rot="7779255">
            <a:off x="3190905" y="3223362"/>
            <a:ext cx="1644989" cy="3565933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6" name="図 15" descr="画面の領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46" y="3699157"/>
            <a:ext cx="1638529" cy="342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テキスト ボックス 11"/>
          <p:cNvSpPr txBox="1"/>
          <p:nvPr/>
        </p:nvSpPr>
        <p:spPr>
          <a:xfrm>
            <a:off x="6422968" y="2869311"/>
            <a:ext cx="146024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Registration application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31561" y="4472115"/>
            <a:ext cx="136815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Downloads</a:t>
            </a:r>
          </a:p>
          <a:p>
            <a:r>
              <a:rPr kumimoji="1" lang="en-US" altLang="ja-JP" dirty="0"/>
              <a:t>Streaming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63802" y="5252487"/>
            <a:ext cx="174618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Original use fee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70940" y="3452090"/>
            <a:ext cx="1728192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Original usage fee payment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95806" y="6134198"/>
            <a:ext cx="1705744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Music usage fee payment</a:t>
            </a:r>
            <a:endParaRPr kumimoji="1" lang="ja-JP" altLang="en-US" dirty="0"/>
          </a:p>
        </p:txBody>
      </p:sp>
      <p:pic>
        <p:nvPicPr>
          <p:cNvPr id="22" name="図 21" descr="画面の領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58" y="5671320"/>
            <a:ext cx="1638529" cy="342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5" name="テキスト ボックス 24"/>
          <p:cNvSpPr txBox="1"/>
          <p:nvPr/>
        </p:nvSpPr>
        <p:spPr>
          <a:xfrm>
            <a:off x="3832811" y="1717304"/>
            <a:ext cx="132927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Registration permission</a:t>
            </a:r>
            <a:endParaRPr kumimoji="1" lang="ja-JP" altLang="en-US" dirty="0"/>
          </a:p>
        </p:txBody>
      </p:sp>
      <p:pic>
        <p:nvPicPr>
          <p:cNvPr id="21" name="図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12" y="1758378"/>
            <a:ext cx="1628775" cy="101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7367" y="2493838"/>
            <a:ext cx="1172215" cy="1134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2" name="Picture 4" descr="「音楽配信」の画像検索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38" y="5288631"/>
            <a:ext cx="1293344" cy="1264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4108622" y="4120007"/>
            <a:ext cx="132173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1% distribution</a:t>
            </a:r>
            <a:endParaRPr kumimoji="1" lang="ja-JP" altLang="en-US" dirty="0"/>
          </a:p>
        </p:txBody>
      </p:sp>
      <p:sp>
        <p:nvSpPr>
          <p:cNvPr id="28" name="下カーブ矢印 27"/>
          <p:cNvSpPr/>
          <p:nvPr/>
        </p:nvSpPr>
        <p:spPr>
          <a:xfrm>
            <a:off x="3623667" y="3790031"/>
            <a:ext cx="2658623" cy="839155"/>
          </a:xfrm>
          <a:prstGeom prst="curvedDown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51" y="3443923"/>
            <a:ext cx="1457325" cy="60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23" y="4221088"/>
            <a:ext cx="1628775" cy="101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3" name="図 32" descr="C:\Users\由一\AppData\Local\Microsoft\Windows\INetCache\Content.Word\IMG_153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7551" y="4594810"/>
            <a:ext cx="1298724" cy="1103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6" name="Picture 2" descr="FRV集合スクエア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487" y="2214221"/>
            <a:ext cx="1358009" cy="112666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7" name="四角形吹き出し 6"/>
          <p:cNvSpPr/>
          <p:nvPr/>
        </p:nvSpPr>
        <p:spPr>
          <a:xfrm>
            <a:off x="3491880" y="764704"/>
            <a:ext cx="3339681" cy="719164"/>
          </a:xfrm>
          <a:prstGeom prst="wedgeRectCallout">
            <a:avLst>
              <a:gd name="adj1" fmla="val -65794"/>
              <a:gd name="adj2" fmla="val 59388"/>
            </a:avLst>
          </a:prstGeom>
          <a:solidFill>
            <a:srgbClr val="CCECFF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1400" dirty="0">
                <a:solidFill>
                  <a:schemeClr val="tx1"/>
                </a:solidFill>
              </a:rPr>
              <a:t>1% of the Internet world delivery sales of </a:t>
            </a:r>
            <a:r>
              <a:rPr kumimoji="1" lang="en-US" altLang="ja-JP" sz="1400" dirty="0" err="1">
                <a:solidFill>
                  <a:schemeClr val="tx1"/>
                </a:solidFill>
              </a:rPr>
              <a:t>Ritsuko</a:t>
            </a:r>
            <a:r>
              <a:rPr kumimoji="1" lang="en-US" altLang="ja-JP" sz="1400" dirty="0">
                <a:solidFill>
                  <a:schemeClr val="tx1"/>
                </a:solidFill>
              </a:rPr>
              <a:t> Endo CD sound source has been donated to VERSTA.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pic>
        <p:nvPicPr>
          <p:cNvPr id="29" name="Picture 2" descr="C:\経営情報系フォルダ\写真と絵とロゴ：経営の事例（含むベンチマーキング）\ロゴ・本挿絵\B&amp;A-1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59" y="1321223"/>
            <a:ext cx="1225550" cy="79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Copyright©Yosikazu Onose（2016）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28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8764FC4-B7CA-4029-92FF-166BDEE000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ビデオ機能を備えた地球保護テンプレート</Template>
  <TotalTime>1112</TotalTime>
  <Words>1735</Words>
  <Application>Microsoft Office PowerPoint</Application>
  <PresentationFormat>画面に合わせる (4:3)</PresentationFormat>
  <Paragraphs>278</Paragraphs>
  <Slides>26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7" baseType="lpstr">
      <vt:lpstr>HGP創英角ﾎﾟｯﾌﾟ体</vt:lpstr>
      <vt:lpstr>HGS創英角ﾎﾟｯﾌﾟ体</vt:lpstr>
      <vt:lpstr>HG創英角ﾎﾟｯﾌﾟ体</vt:lpstr>
      <vt:lpstr>Meiryo UI</vt:lpstr>
      <vt:lpstr>ＭＳ Ｐゴシック</vt:lpstr>
      <vt:lpstr>Arial</vt:lpstr>
      <vt:lpstr>Calibri</vt:lpstr>
      <vt:lpstr>Times New Roman</vt:lpstr>
      <vt:lpstr>Verdana</vt:lpstr>
      <vt:lpstr>Office テーマ</vt:lpstr>
      <vt:lpstr>ビットマップ イメージ</vt:lpstr>
      <vt:lpstr>2014-2016 VERSTA's Jussara-Palm AF Project  and 2016 Project Plan  by Japan Fund for Global Environment Ver.2.1</vt:lpstr>
      <vt:lpstr>Contents</vt:lpstr>
      <vt:lpstr>1.Principle of The NPO VERSTA’s activity</vt:lpstr>
      <vt:lpstr>PowerPoint プレゼンテーション</vt:lpstr>
      <vt:lpstr>2.Background of NPO VERSTA’s activity </vt:lpstr>
      <vt:lpstr>3.Overview of The NPO VERSTA</vt:lpstr>
      <vt:lpstr>3.Overview of The NPO VERSTA</vt:lpstr>
      <vt:lpstr>PowerPoint プレゼンテーション</vt:lpstr>
      <vt:lpstr>PowerPoint プレゼンテーション</vt:lpstr>
      <vt:lpstr>4.2012-2013 The NPO VERSTA’s activities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◆Speaker Profile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2014-2016 Japan Fund for Global Environment NPO VERSTA’s the agroforestry  promotion project</dc:title>
  <dc:creator>小野瀬由一</dc:creator>
  <dc:description>animated 2010 green global template from PresentationPro.com</dc:description>
  <cp:lastModifiedBy>小野瀬由一</cp:lastModifiedBy>
  <cp:revision>122</cp:revision>
  <cp:lastPrinted>2015-08-23T04:30:03Z</cp:lastPrinted>
  <dcterms:created xsi:type="dcterms:W3CDTF">2014-07-27T11:02:17Z</dcterms:created>
  <dcterms:modified xsi:type="dcterms:W3CDTF">2016-10-19T13:15:38Z</dcterms:modified>
  <cp:category>2010 global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TC018813579991</vt:lpwstr>
  </property>
</Properties>
</file>